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55" r:id="rId1"/>
  </p:sldMasterIdLst>
  <p:notesMasterIdLst>
    <p:notesMasterId r:id="rId22"/>
  </p:notesMasterIdLst>
  <p:handoutMasterIdLst>
    <p:handoutMasterId r:id="rId23"/>
  </p:handoutMasterIdLst>
  <p:sldIdLst>
    <p:sldId id="258" r:id="rId2"/>
    <p:sldId id="262" r:id="rId3"/>
    <p:sldId id="331" r:id="rId4"/>
    <p:sldId id="273" r:id="rId5"/>
    <p:sldId id="330" r:id="rId6"/>
    <p:sldId id="319" r:id="rId7"/>
    <p:sldId id="271" r:id="rId8"/>
    <p:sldId id="278" r:id="rId9"/>
    <p:sldId id="286" r:id="rId10"/>
    <p:sldId id="287" r:id="rId11"/>
    <p:sldId id="296" r:id="rId12"/>
    <p:sldId id="302" r:id="rId13"/>
    <p:sldId id="303" r:id="rId14"/>
    <p:sldId id="305" r:id="rId15"/>
    <p:sldId id="306" r:id="rId16"/>
    <p:sldId id="323" r:id="rId17"/>
    <p:sldId id="309" r:id="rId18"/>
    <p:sldId id="327" r:id="rId19"/>
    <p:sldId id="333" r:id="rId20"/>
    <p:sldId id="329"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6" autoAdjust="0"/>
  </p:normalViewPr>
  <p:slideViewPr>
    <p:cSldViewPr>
      <p:cViewPr varScale="1">
        <p:scale>
          <a:sx n="82" d="100"/>
          <a:sy n="82" d="100"/>
        </p:scale>
        <p:origin x="-998"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2832"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1" tIns="46652" rIns="93301" bIns="4665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01" tIns="46652" rIns="93301" bIns="46652" rtlCol="0"/>
          <a:lstStyle>
            <a:lvl1pPr algn="r">
              <a:defRPr sz="1200"/>
            </a:lvl1pPr>
          </a:lstStyle>
          <a:p>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01" tIns="46652" rIns="93301" bIns="4665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01" tIns="46652" rIns="93301" bIns="46652" rtlCol="0" anchor="b"/>
          <a:lstStyle>
            <a:lvl1pPr algn="r">
              <a:defRPr sz="1200"/>
            </a:lvl1pPr>
          </a:lstStyle>
          <a:p>
            <a:fld id="{605FA783-CFF7-45BA-851E-C472516A9C77}" type="slidenum">
              <a:rPr lang="en-US" smtClean="0"/>
              <a:t>‹#›</a:t>
            </a:fld>
            <a:endParaRPr lang="en-US" dirty="0"/>
          </a:p>
        </p:txBody>
      </p:sp>
    </p:spTree>
    <p:extLst>
      <p:ext uri="{BB962C8B-B14F-4D97-AF65-F5344CB8AC3E}">
        <p14:creationId xmlns:p14="http://schemas.microsoft.com/office/powerpoint/2010/main" val="124100530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1" tIns="46652" rIns="93301" bIns="4665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1" tIns="46652" rIns="93301" bIns="4665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1" tIns="46652" rIns="93301" bIns="4665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1" tIns="46652" rIns="93301" bIns="466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01" tIns="46652" rIns="93301" bIns="466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01" tIns="46652" rIns="93301" bIns="46652" rtlCol="0" anchor="b"/>
          <a:lstStyle>
            <a:lvl1pPr algn="r">
              <a:defRPr sz="1200"/>
            </a:lvl1pPr>
          </a:lstStyle>
          <a:p>
            <a:fld id="{BB3AA7D0-6613-42CC-B196-511D08E17077}" type="slidenum">
              <a:rPr lang="en-US" smtClean="0"/>
              <a:t>‹#›</a:t>
            </a:fld>
            <a:endParaRPr lang="en-US" dirty="0"/>
          </a:p>
        </p:txBody>
      </p:sp>
    </p:spTree>
    <p:extLst>
      <p:ext uri="{BB962C8B-B14F-4D97-AF65-F5344CB8AC3E}">
        <p14:creationId xmlns:p14="http://schemas.microsoft.com/office/powerpoint/2010/main" val="75827148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AA7D0-6613-42CC-B196-511D08E17077}" type="slidenum">
              <a:rPr lang="en-US" smtClean="0"/>
              <a:t>1</a:t>
            </a:fld>
            <a:endParaRPr lang="en-US" dirty="0"/>
          </a:p>
        </p:txBody>
      </p:sp>
      <p:sp>
        <p:nvSpPr>
          <p:cNvPr id="7" name="Footer Placeholder 6"/>
          <p:cNvSpPr>
            <a:spLocks noGrp="1"/>
          </p:cNvSpPr>
          <p:nvPr>
            <p:ph type="ftr" sz="quarter" idx="12"/>
          </p:nvPr>
        </p:nvSpPr>
        <p:spPr/>
        <p:txBody>
          <a:bodyPr/>
          <a:lstStyle/>
          <a:p>
            <a:endParaRPr lang="en-US" dirty="0"/>
          </a:p>
        </p:txBody>
      </p:sp>
      <p:sp>
        <p:nvSpPr>
          <p:cNvPr id="5" name="Date Placeholder 4"/>
          <p:cNvSpPr>
            <a:spLocks noGrp="1"/>
          </p:cNvSpPr>
          <p:nvPr>
            <p:ph type="dt" idx="13"/>
          </p:nvPr>
        </p:nvSpPr>
        <p:spPr/>
        <p:txBody>
          <a:bodyPr/>
          <a:lstStyle/>
          <a:p>
            <a:endParaRPr lang="en-US" dirty="0"/>
          </a:p>
        </p:txBody>
      </p:sp>
    </p:spTree>
    <p:extLst>
      <p:ext uri="{BB962C8B-B14F-4D97-AF65-F5344CB8AC3E}">
        <p14:creationId xmlns:p14="http://schemas.microsoft.com/office/powerpoint/2010/main" val="379140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11</a:t>
            </a:fld>
            <a:endParaRPr lang="en-US" dirty="0"/>
          </a:p>
        </p:txBody>
      </p:sp>
    </p:spTree>
    <p:extLst>
      <p:ext uri="{BB962C8B-B14F-4D97-AF65-F5344CB8AC3E}">
        <p14:creationId xmlns:p14="http://schemas.microsoft.com/office/powerpoint/2010/main" val="418265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12</a:t>
            </a:fld>
            <a:endParaRPr lang="en-US" dirty="0"/>
          </a:p>
        </p:txBody>
      </p:sp>
    </p:spTree>
    <p:extLst>
      <p:ext uri="{BB962C8B-B14F-4D97-AF65-F5344CB8AC3E}">
        <p14:creationId xmlns:p14="http://schemas.microsoft.com/office/powerpoint/2010/main" val="3461746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13</a:t>
            </a:fld>
            <a:endParaRPr lang="en-US" dirty="0"/>
          </a:p>
        </p:txBody>
      </p:sp>
    </p:spTree>
    <p:extLst>
      <p:ext uri="{BB962C8B-B14F-4D97-AF65-F5344CB8AC3E}">
        <p14:creationId xmlns:p14="http://schemas.microsoft.com/office/powerpoint/2010/main" val="97325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14</a:t>
            </a:fld>
            <a:endParaRPr lang="en-US" dirty="0"/>
          </a:p>
        </p:txBody>
      </p:sp>
    </p:spTree>
    <p:extLst>
      <p:ext uri="{BB962C8B-B14F-4D97-AF65-F5344CB8AC3E}">
        <p14:creationId xmlns:p14="http://schemas.microsoft.com/office/powerpoint/2010/main" val="132924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15</a:t>
            </a:fld>
            <a:endParaRPr lang="en-US" dirty="0"/>
          </a:p>
        </p:txBody>
      </p:sp>
    </p:spTree>
    <p:extLst>
      <p:ext uri="{BB962C8B-B14F-4D97-AF65-F5344CB8AC3E}">
        <p14:creationId xmlns:p14="http://schemas.microsoft.com/office/powerpoint/2010/main" val="203991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16</a:t>
            </a:fld>
            <a:endParaRPr lang="en-US" dirty="0"/>
          </a:p>
        </p:txBody>
      </p:sp>
    </p:spTree>
    <p:extLst>
      <p:ext uri="{BB962C8B-B14F-4D97-AF65-F5344CB8AC3E}">
        <p14:creationId xmlns:p14="http://schemas.microsoft.com/office/powerpoint/2010/main" val="209238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17</a:t>
            </a:fld>
            <a:endParaRPr lang="en-US" dirty="0"/>
          </a:p>
        </p:txBody>
      </p:sp>
    </p:spTree>
    <p:extLst>
      <p:ext uri="{BB962C8B-B14F-4D97-AF65-F5344CB8AC3E}">
        <p14:creationId xmlns:p14="http://schemas.microsoft.com/office/powerpoint/2010/main" val="464840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18</a:t>
            </a:fld>
            <a:endParaRPr lang="en-US" dirty="0"/>
          </a:p>
        </p:txBody>
      </p:sp>
    </p:spTree>
    <p:extLst>
      <p:ext uri="{BB962C8B-B14F-4D97-AF65-F5344CB8AC3E}">
        <p14:creationId xmlns:p14="http://schemas.microsoft.com/office/powerpoint/2010/main" val="2230286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20</a:t>
            </a:fld>
            <a:endParaRPr lang="en-US" dirty="0"/>
          </a:p>
        </p:txBody>
      </p:sp>
    </p:spTree>
    <p:extLst>
      <p:ext uri="{BB962C8B-B14F-4D97-AF65-F5344CB8AC3E}">
        <p14:creationId xmlns:p14="http://schemas.microsoft.com/office/powerpoint/2010/main" val="246089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2</a:t>
            </a:fld>
            <a:endParaRPr lang="en-US" dirty="0"/>
          </a:p>
        </p:txBody>
      </p:sp>
    </p:spTree>
    <p:extLst>
      <p:ext uri="{BB962C8B-B14F-4D97-AF65-F5344CB8AC3E}">
        <p14:creationId xmlns:p14="http://schemas.microsoft.com/office/powerpoint/2010/main" val="95962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 are entitled to accrue</a:t>
            </a:r>
            <a:r>
              <a:rPr lang="en-US" baseline="0" dirty="0" smtClean="0"/>
              <a:t> and use 40 hours of Protected Sick Time during a year, but employers are not required to use a calendar year when complying with the ordinance.</a:t>
            </a:r>
            <a:endParaRPr lang="en-US" dirty="0"/>
          </a:p>
        </p:txBody>
      </p:sp>
      <p:sp>
        <p:nvSpPr>
          <p:cNvPr id="4" name="Slide Number Placeholder 3"/>
          <p:cNvSpPr>
            <a:spLocks noGrp="1"/>
          </p:cNvSpPr>
          <p:nvPr>
            <p:ph type="sldNum" sz="quarter" idx="10"/>
          </p:nvPr>
        </p:nvSpPr>
        <p:spPr/>
        <p:txBody>
          <a:bodyPr/>
          <a:lstStyle/>
          <a:p>
            <a:fld id="{ACBE34D3-10B2-4DB3-8167-ED76B1EB3127}" type="slidenum">
              <a:rPr lang="en-US" smtClean="0"/>
              <a:t>4</a:t>
            </a:fld>
            <a:endParaRPr lang="en-US" dirty="0"/>
          </a:p>
        </p:txBody>
      </p:sp>
      <p:sp>
        <p:nvSpPr>
          <p:cNvPr id="7" name="Footer Placeholder 6"/>
          <p:cNvSpPr>
            <a:spLocks noGrp="1"/>
          </p:cNvSpPr>
          <p:nvPr>
            <p:ph type="ftr" sz="quarter" idx="12"/>
          </p:nvPr>
        </p:nvSpPr>
        <p:spPr/>
        <p:txBody>
          <a:bodyPr/>
          <a:lstStyle/>
          <a:p>
            <a:endParaRPr lang="en-US" dirty="0"/>
          </a:p>
        </p:txBody>
      </p:sp>
      <p:sp>
        <p:nvSpPr>
          <p:cNvPr id="5" name="Date Placeholder 4"/>
          <p:cNvSpPr>
            <a:spLocks noGrp="1"/>
          </p:cNvSpPr>
          <p:nvPr>
            <p:ph type="dt" idx="13"/>
          </p:nvPr>
        </p:nvSpPr>
        <p:spPr/>
        <p:txBody>
          <a:bodyPr/>
          <a:lstStyle/>
          <a:p>
            <a:endParaRPr lang="en-US" dirty="0"/>
          </a:p>
        </p:txBody>
      </p:sp>
    </p:spTree>
    <p:extLst>
      <p:ext uri="{BB962C8B-B14F-4D97-AF65-F5344CB8AC3E}">
        <p14:creationId xmlns:p14="http://schemas.microsoft.com/office/powerpoint/2010/main" val="143551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5</a:t>
            </a:fld>
            <a:endParaRPr lang="en-US" dirty="0"/>
          </a:p>
        </p:txBody>
      </p:sp>
    </p:spTree>
    <p:extLst>
      <p:ext uri="{BB962C8B-B14F-4D97-AF65-F5344CB8AC3E}">
        <p14:creationId xmlns:p14="http://schemas.microsoft.com/office/powerpoint/2010/main" val="186941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6</a:t>
            </a:fld>
            <a:endParaRPr lang="en-US" dirty="0"/>
          </a:p>
        </p:txBody>
      </p:sp>
    </p:spTree>
    <p:extLst>
      <p:ext uri="{BB962C8B-B14F-4D97-AF65-F5344CB8AC3E}">
        <p14:creationId xmlns:p14="http://schemas.microsoft.com/office/powerpoint/2010/main" val="138733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7</a:t>
            </a:fld>
            <a:endParaRPr lang="en-US" dirty="0"/>
          </a:p>
        </p:txBody>
      </p:sp>
    </p:spTree>
    <p:extLst>
      <p:ext uri="{BB962C8B-B14F-4D97-AF65-F5344CB8AC3E}">
        <p14:creationId xmlns:p14="http://schemas.microsoft.com/office/powerpoint/2010/main" val="174094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3AA7D0-6613-42CC-B196-511D08E17077}" type="slidenum">
              <a:rPr lang="en-US" smtClean="0"/>
              <a:t>8</a:t>
            </a:fld>
            <a:endParaRPr lang="en-US" dirty="0"/>
          </a:p>
        </p:txBody>
      </p:sp>
    </p:spTree>
    <p:extLst>
      <p:ext uri="{BB962C8B-B14F-4D97-AF65-F5344CB8AC3E}">
        <p14:creationId xmlns:p14="http://schemas.microsoft.com/office/powerpoint/2010/main" val="429165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t>
            </a:r>
            <a:r>
              <a:rPr lang="en-US" sz="1100" i="1" dirty="0"/>
              <a:t>Domestic Partner</a:t>
            </a:r>
            <a:r>
              <a:rPr lang="en-US" sz="1100" dirty="0"/>
              <a:t>” means an individual joined in a domestic partnership.  “</a:t>
            </a:r>
            <a:r>
              <a:rPr lang="en-US" sz="1100" i="1" dirty="0"/>
              <a:t>Domestic Partnership</a:t>
            </a:r>
            <a:r>
              <a:rPr lang="en-US" sz="1100" dirty="0"/>
              <a:t>” means a civil contract described in ORS 106.300 to 106.340 entered into in person between two individuals of the same sex who are at least 18 years of age, who are otherwise capable and at least one of whom is a resident of Oregon.</a:t>
            </a:r>
          </a:p>
          <a:p>
            <a:endParaRPr lang="en-US" sz="1100" dirty="0"/>
          </a:p>
          <a:p>
            <a:pPr defTabSz="861170">
              <a:defRPr/>
            </a:pPr>
            <a:r>
              <a:rPr lang="en-US" sz="1100" dirty="0"/>
              <a:t>“</a:t>
            </a:r>
            <a:r>
              <a:rPr lang="en-US" sz="1100" i="1" dirty="0"/>
              <a:t>In loco parentis” </a:t>
            </a:r>
            <a:r>
              <a:rPr lang="en-US" sz="1100" dirty="0"/>
              <a:t>means in the place of a parent, having financial or day-to-day responsibility for the care of a child.  </a:t>
            </a:r>
            <a:r>
              <a:rPr lang="en-US" sz="1100" dirty="0">
                <a:solidFill>
                  <a:srgbClr val="C00000"/>
                </a:solidFill>
              </a:rPr>
              <a:t>A legal or biological relationship is not required.</a:t>
            </a:r>
            <a:endParaRPr lang="en-US" sz="1100" dirty="0"/>
          </a:p>
        </p:txBody>
      </p:sp>
      <p:sp>
        <p:nvSpPr>
          <p:cNvPr id="4" name="Slide Number Placeholder 3"/>
          <p:cNvSpPr>
            <a:spLocks noGrp="1"/>
          </p:cNvSpPr>
          <p:nvPr>
            <p:ph type="sldNum" sz="quarter" idx="10"/>
          </p:nvPr>
        </p:nvSpPr>
        <p:spPr/>
        <p:txBody>
          <a:bodyPr/>
          <a:lstStyle/>
          <a:p>
            <a:fld id="{ACBE34D3-10B2-4DB3-8167-ED76B1EB3127}" type="slidenum">
              <a:rPr lang="en-US" smtClean="0"/>
              <a:t>9</a:t>
            </a:fld>
            <a:endParaRPr lang="en-US" dirty="0"/>
          </a:p>
        </p:txBody>
      </p:sp>
      <p:sp>
        <p:nvSpPr>
          <p:cNvPr id="7" name="Footer Placeholder 6"/>
          <p:cNvSpPr>
            <a:spLocks noGrp="1"/>
          </p:cNvSpPr>
          <p:nvPr>
            <p:ph type="ftr" sz="quarter" idx="12"/>
          </p:nvPr>
        </p:nvSpPr>
        <p:spPr/>
        <p:txBody>
          <a:bodyPr/>
          <a:lstStyle/>
          <a:p>
            <a:endParaRPr lang="en-US" dirty="0"/>
          </a:p>
        </p:txBody>
      </p:sp>
      <p:sp>
        <p:nvSpPr>
          <p:cNvPr id="5" name="Date Placeholder 4"/>
          <p:cNvSpPr>
            <a:spLocks noGrp="1"/>
          </p:cNvSpPr>
          <p:nvPr>
            <p:ph type="dt" idx="13"/>
          </p:nvPr>
        </p:nvSpPr>
        <p:spPr/>
        <p:txBody>
          <a:bodyPr/>
          <a:lstStyle/>
          <a:p>
            <a:endParaRPr lang="en-US" dirty="0"/>
          </a:p>
        </p:txBody>
      </p:sp>
    </p:spTree>
    <p:extLst>
      <p:ext uri="{BB962C8B-B14F-4D97-AF65-F5344CB8AC3E}">
        <p14:creationId xmlns:p14="http://schemas.microsoft.com/office/powerpoint/2010/main" val="41729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an exception:  If an employee</a:t>
            </a:r>
            <a:r>
              <a:rPr lang="en-US" baseline="0" dirty="0" smtClean="0"/>
              <a:t>’s aunt was in loco parentis to the employee at some point during the employee’s childhood, that employee could use Protected Sick Time to care for that aunt.</a:t>
            </a:r>
            <a:endParaRPr lang="en-US" dirty="0"/>
          </a:p>
        </p:txBody>
      </p:sp>
      <p:sp>
        <p:nvSpPr>
          <p:cNvPr id="4" name="Slide Number Placeholder 3"/>
          <p:cNvSpPr>
            <a:spLocks noGrp="1"/>
          </p:cNvSpPr>
          <p:nvPr>
            <p:ph type="sldNum" sz="quarter" idx="10"/>
          </p:nvPr>
        </p:nvSpPr>
        <p:spPr/>
        <p:txBody>
          <a:bodyPr/>
          <a:lstStyle/>
          <a:p>
            <a:fld id="{ACBE34D3-10B2-4DB3-8167-ED76B1EB3127}" type="slidenum">
              <a:rPr lang="en-US" smtClean="0"/>
              <a:t>10</a:t>
            </a:fld>
            <a:endParaRPr lang="en-US" dirty="0"/>
          </a:p>
        </p:txBody>
      </p:sp>
      <p:sp>
        <p:nvSpPr>
          <p:cNvPr id="7" name="Footer Placeholder 6"/>
          <p:cNvSpPr>
            <a:spLocks noGrp="1"/>
          </p:cNvSpPr>
          <p:nvPr>
            <p:ph type="ftr" sz="quarter" idx="12"/>
          </p:nvPr>
        </p:nvSpPr>
        <p:spPr/>
        <p:txBody>
          <a:bodyPr/>
          <a:lstStyle/>
          <a:p>
            <a:endParaRPr lang="en-US" dirty="0"/>
          </a:p>
        </p:txBody>
      </p:sp>
      <p:sp>
        <p:nvSpPr>
          <p:cNvPr id="5" name="Date Placeholder 4"/>
          <p:cNvSpPr>
            <a:spLocks noGrp="1"/>
          </p:cNvSpPr>
          <p:nvPr>
            <p:ph type="dt" idx="13"/>
          </p:nvPr>
        </p:nvSpPr>
        <p:spPr/>
        <p:txBody>
          <a:bodyPr/>
          <a:lstStyle/>
          <a:p>
            <a:endParaRPr lang="en-US" dirty="0"/>
          </a:p>
        </p:txBody>
      </p:sp>
    </p:spTree>
    <p:extLst>
      <p:ext uri="{BB962C8B-B14F-4D97-AF65-F5344CB8AC3E}">
        <p14:creationId xmlns:p14="http://schemas.microsoft.com/office/powerpoint/2010/main" val="226136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2248287-D42D-47E3-9AF1-0C2B678692D6}" type="datetime10">
              <a:rPr lang="en-US" smtClean="0"/>
              <a:t>08:58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B619E5C-263C-4BED-8C21-A665DC9EC1F8}"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4C06E8-BED3-40F1-9EDA-859859610C21}" type="datetime10">
              <a:rPr lang="en-US" smtClean="0"/>
              <a:t>08:58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619E5C-263C-4BED-8C21-A665DC9EC1F8}" type="slidenum">
              <a:rPr lang="en-US" smtClean="0"/>
              <a:t>‹#›</a:t>
            </a:fld>
            <a:endParaRPr lang="en-US" dirty="0"/>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4C06E8-BED3-40F1-9EDA-859859610C21}" type="datetime10">
              <a:rPr lang="en-US" smtClean="0"/>
              <a:t>08:58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619E5C-263C-4BED-8C21-A665DC9EC1F8}" type="slidenum">
              <a:rPr lang="en-US" smtClean="0"/>
              <a:t>‹#›</a:t>
            </a:fld>
            <a:endParaRPr lang="en-US" dirty="0"/>
          </a:p>
        </p:txBody>
      </p:sp>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11CD22-2F8F-458A-9B20-E7A11083E7B4}" type="datetime10">
              <a:rPr lang="en-US" smtClean="0"/>
              <a:t>08:58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619E5C-263C-4BED-8C21-A665DC9EC1F8}"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54C06E8-BED3-40F1-9EDA-859859610C21}" type="datetime10">
              <a:rPr lang="en-US" smtClean="0"/>
              <a:t>08:58</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FB619E5C-263C-4BED-8C21-A665DC9EC1F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E2F591-0479-4AC4-AA20-3F8EADC4456E}" type="datetime10">
              <a:rPr lang="en-US" smtClean="0"/>
              <a:t>08:58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619E5C-263C-4BED-8C21-A665DC9EC1F8}"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0E46FD2-EF00-46E3-9C36-AE233934826C}" type="datetime10">
              <a:rPr lang="en-US" smtClean="0"/>
              <a:t>08:58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619E5C-263C-4BED-8C21-A665DC9EC1F8}"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CD4847-11EF-4466-A8AD-85CDB7B49118}" type="datetime2">
              <a:rPr lang="en-US" smtClean="0"/>
              <a:t>Tuesday, August 02, 2016</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pic>
        <p:nvPicPr>
          <p:cNvPr id="6" name="Picture 4" descr="G:\BOLI\GENERAL INFORMATION\LOGOS and SEALS\State Seal (Color and High Resolutio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5032572"/>
            <a:ext cx="1643809" cy="16264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0400" y="5638800"/>
            <a:ext cx="171291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C06E8-BED3-40F1-9EDA-859859610C21}" type="datetime10">
              <a:rPr lang="en-US" smtClean="0"/>
              <a:t>08:58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619E5C-263C-4BED-8C21-A665DC9EC1F8}" type="slidenum">
              <a:rPr lang="en-US" smtClean="0"/>
              <a:t>‹#›</a:t>
            </a:fld>
            <a:endParaRPr lang="en-US" dirty="0"/>
          </a:p>
        </p:txBody>
      </p:sp>
    </p:spTree>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4C06E8-BED3-40F1-9EDA-859859610C21}" type="datetime10">
              <a:rPr lang="en-US" smtClean="0"/>
              <a:t>08:58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619E5C-263C-4BED-8C21-A665DC9EC1F8}"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4C06E8-BED3-40F1-9EDA-859859610C21}" type="datetime10">
              <a:rPr lang="en-US" smtClean="0"/>
              <a:t>08:58</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FB619E5C-263C-4BED-8C21-A665DC9EC1F8}"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54C06E8-BED3-40F1-9EDA-859859610C21}" type="datetime10">
              <a:rPr lang="en-US" smtClean="0"/>
              <a:t>08:58</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B619E5C-263C-4BED-8C21-A665DC9EC1F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sldNum="0"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Amr-DsvPNAhVP-mMKHdqNBH4QjRwIBw&amp;url=https://www.pyramidtimesystems.com/Blog/CategoryView.asp?CategoryID%3D5&amp;psig=AFQjCNHfnbs8mi0ZzlCHH8cl5GlHVYxskg&amp;ust=146860067194836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27100"/>
            <a:ext cx="7467600" cy="1143000"/>
          </a:xfrm>
        </p:spPr>
        <p:txBody>
          <a:bodyPr/>
          <a:lstStyle/>
          <a:p>
            <a:pPr algn="ctr"/>
            <a:r>
              <a:rPr lang="en-US" b="1" dirty="0" smtClean="0"/>
              <a:t>Oregon Sick Time Law</a:t>
            </a:r>
            <a:endParaRPr lang="en-US" b="1" dirty="0"/>
          </a:p>
        </p:txBody>
      </p:sp>
      <p:pic>
        <p:nvPicPr>
          <p:cNvPr id="1028" name="Picture 4" descr="https://www.pyramidtimesystems.com/Customer-Content/WWW/CMS/images/Paid_Sic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62200"/>
            <a:ext cx="28575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788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685800" y="838200"/>
            <a:ext cx="8229600" cy="1143000"/>
          </a:xfrm>
        </p:spPr>
        <p:txBody>
          <a:bodyPr>
            <a:noAutofit/>
          </a:bodyPr>
          <a:lstStyle/>
          <a:p>
            <a:r>
              <a:rPr lang="en-US" b="1" dirty="0"/>
              <a:t>Family members who are NOT covered:</a:t>
            </a:r>
          </a:p>
        </p:txBody>
      </p:sp>
      <p:sp>
        <p:nvSpPr>
          <p:cNvPr id="8" name="TextBox 7"/>
          <p:cNvSpPr txBox="1"/>
          <p:nvPr/>
        </p:nvSpPr>
        <p:spPr>
          <a:xfrm>
            <a:off x="901700" y="2216765"/>
            <a:ext cx="7315200" cy="193899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i="1" dirty="0" smtClean="0">
                <a:solidFill>
                  <a:schemeClr val="tx2"/>
                </a:solidFill>
                <a:latin typeface="+mj-lt"/>
              </a:rPr>
              <a:t>Opposite</a:t>
            </a:r>
            <a:r>
              <a:rPr lang="en-US" sz="2000" b="1" dirty="0" smtClean="0">
                <a:solidFill>
                  <a:schemeClr val="tx2"/>
                </a:solidFill>
                <a:latin typeface="+mj-lt"/>
              </a:rPr>
              <a:t>-sex domestic partners</a:t>
            </a:r>
          </a:p>
          <a:p>
            <a:pPr marL="342900" indent="-342900">
              <a:lnSpc>
                <a:spcPct val="150000"/>
              </a:lnSpc>
              <a:buFont typeface="Arial" panose="020B0604020202020204" pitchFamily="34" charset="0"/>
              <a:buChar char="•"/>
            </a:pPr>
            <a:r>
              <a:rPr lang="en-US" sz="2000" b="1" dirty="0" smtClean="0">
                <a:solidFill>
                  <a:schemeClr val="tx2"/>
                </a:solidFill>
                <a:latin typeface="+mj-lt"/>
              </a:rPr>
              <a:t>Siblings*</a:t>
            </a:r>
          </a:p>
          <a:p>
            <a:pPr marL="342900" indent="-342900">
              <a:lnSpc>
                <a:spcPct val="150000"/>
              </a:lnSpc>
              <a:buFont typeface="Arial" panose="020B0604020202020204" pitchFamily="34" charset="0"/>
              <a:buChar char="•"/>
            </a:pPr>
            <a:r>
              <a:rPr lang="en-US" sz="2000" b="1" dirty="0" smtClean="0">
                <a:solidFill>
                  <a:schemeClr val="tx2"/>
                </a:solidFill>
                <a:latin typeface="+mj-lt"/>
              </a:rPr>
              <a:t>Cousins*</a:t>
            </a:r>
          </a:p>
          <a:p>
            <a:pPr marL="342900" indent="-342900">
              <a:lnSpc>
                <a:spcPct val="150000"/>
              </a:lnSpc>
              <a:buFont typeface="Arial" panose="020B0604020202020204" pitchFamily="34" charset="0"/>
              <a:buChar char="•"/>
            </a:pPr>
            <a:r>
              <a:rPr lang="en-US" sz="2000" b="1" dirty="0" smtClean="0">
                <a:solidFill>
                  <a:schemeClr val="tx2"/>
                </a:solidFill>
                <a:latin typeface="+mj-lt"/>
              </a:rPr>
              <a:t>Aunts and uncles*</a:t>
            </a:r>
          </a:p>
        </p:txBody>
      </p:sp>
      <p:sp>
        <p:nvSpPr>
          <p:cNvPr id="2" name="TextBox 1"/>
          <p:cNvSpPr txBox="1"/>
          <p:nvPr/>
        </p:nvSpPr>
        <p:spPr>
          <a:xfrm>
            <a:off x="1841500" y="4463534"/>
            <a:ext cx="4719882" cy="369332"/>
          </a:xfrm>
          <a:prstGeom prst="rect">
            <a:avLst/>
          </a:prstGeom>
          <a:noFill/>
        </p:spPr>
        <p:txBody>
          <a:bodyPr wrap="none" rtlCol="0">
            <a:spAutoFit/>
          </a:bodyPr>
          <a:lstStyle/>
          <a:p>
            <a:r>
              <a:rPr lang="en-US" b="1" dirty="0" smtClean="0">
                <a:solidFill>
                  <a:schemeClr val="tx2"/>
                </a:solidFill>
                <a:latin typeface="+mj-lt"/>
              </a:rPr>
              <a:t>* EXCEPTIONS for </a:t>
            </a:r>
            <a:r>
              <a:rPr lang="en-US" b="1" i="1" dirty="0" smtClean="0">
                <a:solidFill>
                  <a:schemeClr val="tx2"/>
                </a:solidFill>
                <a:latin typeface="+mj-lt"/>
              </a:rPr>
              <a:t>in loco parentis </a:t>
            </a:r>
            <a:r>
              <a:rPr lang="en-US" b="1" dirty="0" smtClean="0">
                <a:solidFill>
                  <a:schemeClr val="tx2"/>
                </a:solidFill>
                <a:latin typeface="+mj-lt"/>
              </a:rPr>
              <a:t>relationships.</a:t>
            </a:r>
            <a:endParaRPr lang="en-US" b="1" dirty="0">
              <a:solidFill>
                <a:schemeClr val="tx2"/>
              </a:solidFill>
              <a:latin typeface="+mj-lt"/>
            </a:endParaRPr>
          </a:p>
        </p:txBody>
      </p:sp>
    </p:spTree>
    <p:extLst>
      <p:ext uri="{BB962C8B-B14F-4D97-AF65-F5344CB8AC3E}">
        <p14:creationId xmlns:p14="http://schemas.microsoft.com/office/powerpoint/2010/main" val="6608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31" y="381000"/>
            <a:ext cx="8305800" cy="1143000"/>
          </a:xfrm>
        </p:spPr>
        <p:txBody>
          <a:bodyPr>
            <a:normAutofit/>
          </a:bodyPr>
          <a:lstStyle/>
          <a:p>
            <a:r>
              <a:rPr lang="en-US" b="1" dirty="0" smtClean="0"/>
              <a:t>Accrual and Carryover Caps</a:t>
            </a:r>
            <a:endParaRPr lang="en-US" b="1" dirty="0"/>
          </a:p>
        </p:txBody>
      </p:sp>
      <p:sp>
        <p:nvSpPr>
          <p:cNvPr id="3" name="TextBox 2"/>
          <p:cNvSpPr txBox="1"/>
          <p:nvPr/>
        </p:nvSpPr>
        <p:spPr>
          <a:xfrm>
            <a:off x="673100" y="1981200"/>
            <a:ext cx="7315200" cy="3785652"/>
          </a:xfrm>
          <a:prstGeom prst="rect">
            <a:avLst/>
          </a:prstGeom>
          <a:noFill/>
        </p:spPr>
        <p:txBody>
          <a:bodyPr wrap="square" rtlCol="0">
            <a:spAutoFit/>
          </a:bodyPr>
          <a:lstStyle/>
          <a:p>
            <a:r>
              <a:rPr lang="en-US" sz="2000" b="1" dirty="0" smtClean="0">
                <a:solidFill>
                  <a:schemeClr val="tx2"/>
                </a:solidFill>
                <a:latin typeface="+mj-lt"/>
              </a:rPr>
              <a:t>An employee begins to earn and accrue sick time on the first day of employment and may carry over up to 40 hours of unused sick time from one year to the next.  </a:t>
            </a:r>
          </a:p>
          <a:p>
            <a:endParaRPr lang="en-US" sz="2000" b="1" dirty="0" smtClean="0">
              <a:solidFill>
                <a:schemeClr val="tx2"/>
              </a:solidFill>
              <a:latin typeface="+mj-lt"/>
            </a:endParaRPr>
          </a:p>
          <a:p>
            <a:r>
              <a:rPr lang="en-US" sz="2000" b="1" dirty="0" smtClean="0">
                <a:solidFill>
                  <a:schemeClr val="tx2"/>
                </a:solidFill>
                <a:latin typeface="+mj-lt"/>
              </a:rPr>
              <a:t>However, an employer may adopt a policy:</a:t>
            </a:r>
          </a:p>
          <a:p>
            <a:r>
              <a:rPr lang="en-US" sz="2000" b="1" dirty="0">
                <a:solidFill>
                  <a:schemeClr val="tx2"/>
                </a:solidFill>
                <a:latin typeface="+mj-lt"/>
              </a:rPr>
              <a:t>	</a:t>
            </a:r>
            <a:endParaRPr lang="en-US" sz="2000" b="1" dirty="0" smtClean="0">
              <a:solidFill>
                <a:schemeClr val="tx2"/>
              </a:solidFill>
              <a:latin typeface="+mj-lt"/>
            </a:endParaRPr>
          </a:p>
          <a:p>
            <a:pPr marL="2057400" lvl="2" indent="-228600">
              <a:buFont typeface="Arial" panose="020B0604020202020204" pitchFamily="34" charset="0"/>
              <a:buChar char="•"/>
            </a:pPr>
            <a:r>
              <a:rPr lang="en-US" sz="2000" b="1" dirty="0" smtClean="0">
                <a:solidFill>
                  <a:schemeClr val="tx2"/>
                </a:solidFill>
                <a:latin typeface="+mj-lt"/>
              </a:rPr>
              <a:t>Capping accrual at 80 hours</a:t>
            </a:r>
          </a:p>
          <a:p>
            <a:pPr marL="2057400" lvl="2" indent="-228600">
              <a:buFont typeface="Arial" panose="020B0604020202020204" pitchFamily="34" charset="0"/>
              <a:buChar char="•"/>
              <a:tabLst>
                <a:tab pos="1778000" algn="l"/>
              </a:tabLst>
            </a:pPr>
            <a:r>
              <a:rPr lang="en-US" sz="2000" b="1" dirty="0" smtClean="0">
                <a:solidFill>
                  <a:schemeClr val="tx2"/>
                </a:solidFill>
                <a:latin typeface="+mj-lt"/>
              </a:rPr>
              <a:t>Capping 40 hours of sick leave in a year.</a:t>
            </a:r>
            <a:endParaRPr lang="en-US" sz="2000" b="1" dirty="0">
              <a:solidFill>
                <a:schemeClr val="tx2"/>
              </a:solidFill>
              <a:latin typeface="+mj-lt"/>
            </a:endParaRPr>
          </a:p>
          <a:p>
            <a:pPr marL="342900" indent="-342900">
              <a:buFont typeface="Arial" panose="020B0604020202020204" pitchFamily="34" charset="0"/>
              <a:buChar char="•"/>
            </a:pPr>
            <a:endParaRPr lang="en-US" sz="2000" b="1" dirty="0">
              <a:solidFill>
                <a:schemeClr val="tx2"/>
              </a:solidFill>
              <a:latin typeface="+mj-lt"/>
            </a:endParaRPr>
          </a:p>
          <a:p>
            <a:endParaRPr lang="en-US" sz="2000" b="1" dirty="0" smtClean="0">
              <a:solidFill>
                <a:schemeClr val="tx2"/>
              </a:solidFill>
              <a:latin typeface="+mj-lt"/>
            </a:endParaRPr>
          </a:p>
          <a:p>
            <a:endParaRPr lang="en-US" sz="2000" b="1" dirty="0">
              <a:solidFill>
                <a:schemeClr val="tx2"/>
              </a:solidFill>
              <a:latin typeface="+mj-lt"/>
            </a:endParaRPr>
          </a:p>
          <a:p>
            <a:endParaRPr lang="en-US" sz="2000" b="1" dirty="0">
              <a:solidFill>
                <a:schemeClr val="tx2"/>
              </a:solidFill>
              <a:latin typeface="+mj-lt"/>
            </a:endParaRPr>
          </a:p>
        </p:txBody>
      </p:sp>
    </p:spTree>
    <p:extLst>
      <p:ext uri="{BB962C8B-B14F-4D97-AF65-F5344CB8AC3E}">
        <p14:creationId xmlns:p14="http://schemas.microsoft.com/office/powerpoint/2010/main" val="1124701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772400" cy="1143000"/>
          </a:xfrm>
        </p:spPr>
        <p:txBody>
          <a:bodyPr>
            <a:normAutofit/>
          </a:bodyPr>
          <a:lstStyle/>
          <a:p>
            <a:r>
              <a:rPr lang="en-US" b="1" dirty="0" smtClean="0"/>
              <a:t>Intersection with other Leave Laws</a:t>
            </a:r>
            <a:endParaRPr lang="en-US" b="1" dirty="0"/>
          </a:p>
        </p:txBody>
      </p:sp>
      <p:sp>
        <p:nvSpPr>
          <p:cNvPr id="3" name="TextBox 2"/>
          <p:cNvSpPr txBox="1"/>
          <p:nvPr/>
        </p:nvSpPr>
        <p:spPr>
          <a:xfrm>
            <a:off x="914398" y="2743200"/>
            <a:ext cx="7162802" cy="2246769"/>
          </a:xfrm>
          <a:prstGeom prst="rect">
            <a:avLst/>
          </a:prstGeom>
          <a:noFill/>
        </p:spPr>
        <p:txBody>
          <a:bodyPr wrap="square" rtlCol="0">
            <a:spAutoFit/>
          </a:bodyPr>
          <a:lstStyle/>
          <a:p>
            <a:r>
              <a:rPr lang="en-US" sz="2000" b="1" dirty="0" smtClean="0">
                <a:solidFill>
                  <a:schemeClr val="tx2"/>
                </a:solidFill>
                <a:latin typeface="+mj-lt"/>
              </a:rPr>
              <a:t>OFLA/FMLA: Oregon Sick Time runs concurrently if the employee is eligible for OFLA and/or FMLA and the absence also qualifies under OFLA and/or FMLA</a:t>
            </a:r>
          </a:p>
          <a:p>
            <a:endParaRPr lang="en-US" sz="2000" dirty="0">
              <a:solidFill>
                <a:schemeClr val="tx2"/>
              </a:solidFill>
              <a:latin typeface="+mj-lt"/>
            </a:endParaRPr>
          </a:p>
          <a:p>
            <a:endParaRPr lang="en-US" sz="2000" b="1" dirty="0" smtClean="0">
              <a:solidFill>
                <a:schemeClr val="tx2"/>
              </a:solidFill>
              <a:latin typeface="+mj-lt"/>
            </a:endParaRPr>
          </a:p>
          <a:p>
            <a:endParaRPr lang="en-US" sz="2000" b="1" dirty="0">
              <a:solidFill>
                <a:schemeClr val="tx2"/>
              </a:solidFill>
              <a:latin typeface="+mj-lt"/>
            </a:endParaRPr>
          </a:p>
          <a:p>
            <a:endParaRPr lang="en-US" sz="2000" b="1" dirty="0">
              <a:solidFill>
                <a:schemeClr val="tx2"/>
              </a:solidFill>
              <a:latin typeface="+mj-lt"/>
            </a:endParaRPr>
          </a:p>
        </p:txBody>
      </p:sp>
    </p:spTree>
    <p:extLst>
      <p:ext uri="{BB962C8B-B14F-4D97-AF65-F5344CB8AC3E}">
        <p14:creationId xmlns:p14="http://schemas.microsoft.com/office/powerpoint/2010/main" val="2115073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normAutofit/>
          </a:bodyPr>
          <a:lstStyle/>
          <a:p>
            <a:r>
              <a:rPr lang="en-US" b="1" dirty="0" smtClean="0"/>
              <a:t>CBA Exemption*</a:t>
            </a:r>
            <a:endParaRPr lang="en-US" b="1" dirty="0"/>
          </a:p>
        </p:txBody>
      </p:sp>
      <p:sp>
        <p:nvSpPr>
          <p:cNvPr id="3" name="TextBox 2"/>
          <p:cNvSpPr txBox="1"/>
          <p:nvPr/>
        </p:nvSpPr>
        <p:spPr>
          <a:xfrm>
            <a:off x="295522" y="1571565"/>
            <a:ext cx="8543678" cy="5324535"/>
          </a:xfrm>
          <a:prstGeom prst="rect">
            <a:avLst/>
          </a:prstGeom>
          <a:noFill/>
        </p:spPr>
        <p:txBody>
          <a:bodyPr wrap="square" rtlCol="0">
            <a:spAutoFit/>
          </a:bodyPr>
          <a:lstStyle/>
          <a:p>
            <a:r>
              <a:rPr lang="en-US" sz="2000" b="1" dirty="0" smtClean="0">
                <a:solidFill>
                  <a:schemeClr val="tx2"/>
                </a:solidFill>
                <a:latin typeface="+mj-lt"/>
              </a:rPr>
              <a:t>The Oregon Sick Time Law does not apply to an employee whose terms and conditions of employment are: </a:t>
            </a:r>
          </a:p>
          <a:p>
            <a:endParaRPr lang="en-US" sz="2000" b="1" dirty="0" smtClean="0">
              <a:solidFill>
                <a:schemeClr val="tx2"/>
              </a:solidFill>
              <a:latin typeface="+mj-lt"/>
            </a:endParaRPr>
          </a:p>
          <a:p>
            <a:r>
              <a:rPr lang="en-US" sz="2000" b="1" dirty="0" smtClean="0">
                <a:solidFill>
                  <a:schemeClr val="tx2"/>
                </a:solidFill>
                <a:latin typeface="+mj-lt"/>
              </a:rPr>
              <a:t>a) covered by a collective bargaining agreement, </a:t>
            </a:r>
          </a:p>
          <a:p>
            <a:endParaRPr lang="en-US" sz="2000" b="1" dirty="0">
              <a:solidFill>
                <a:schemeClr val="tx2"/>
              </a:solidFill>
              <a:latin typeface="+mj-lt"/>
            </a:endParaRPr>
          </a:p>
          <a:p>
            <a:r>
              <a:rPr lang="en-US" sz="2000" b="1" dirty="0" smtClean="0">
                <a:solidFill>
                  <a:schemeClr val="tx2"/>
                </a:solidFill>
                <a:latin typeface="+mj-lt"/>
              </a:rPr>
              <a:t>b) who is hired through a hiring hall or similar referral system operated by the labor organization or a third party, and</a:t>
            </a:r>
          </a:p>
          <a:p>
            <a:endParaRPr lang="en-US" sz="2000" b="1" dirty="0">
              <a:solidFill>
                <a:schemeClr val="tx2"/>
              </a:solidFill>
              <a:latin typeface="+mj-lt"/>
            </a:endParaRPr>
          </a:p>
          <a:p>
            <a:r>
              <a:rPr lang="en-US" sz="2000" b="1" dirty="0">
                <a:solidFill>
                  <a:schemeClr val="tx2"/>
                </a:solidFill>
                <a:latin typeface="+mj-lt"/>
              </a:rPr>
              <a:t>c</a:t>
            </a:r>
            <a:r>
              <a:rPr lang="en-US" sz="2000" b="1" dirty="0" smtClean="0">
                <a:solidFill>
                  <a:schemeClr val="tx2"/>
                </a:solidFill>
                <a:latin typeface="+mj-lt"/>
              </a:rPr>
              <a:t>) whose employment-related benefits are provided by a joint multi-employer-employee trust or benefit plan.</a:t>
            </a:r>
          </a:p>
          <a:p>
            <a:endParaRPr lang="en-US" sz="2000" b="1" dirty="0" smtClean="0">
              <a:solidFill>
                <a:schemeClr val="tx2"/>
              </a:solidFill>
              <a:latin typeface="+mj-lt"/>
            </a:endParaRPr>
          </a:p>
          <a:p>
            <a:pPr marL="1143000"/>
            <a:r>
              <a:rPr lang="en-US" sz="2000" b="1" dirty="0" smtClean="0">
                <a:solidFill>
                  <a:schemeClr val="tx2"/>
                </a:solidFill>
                <a:latin typeface="+mj-lt"/>
              </a:rPr>
              <a:t>*All </a:t>
            </a:r>
            <a:r>
              <a:rPr lang="en-US" sz="2000" b="1" u="sng" dirty="0" smtClean="0">
                <a:solidFill>
                  <a:schemeClr val="tx2"/>
                </a:solidFill>
                <a:latin typeface="+mj-lt"/>
              </a:rPr>
              <a:t>three</a:t>
            </a:r>
            <a:r>
              <a:rPr lang="en-US" sz="2000" b="1" dirty="0" smtClean="0">
                <a:solidFill>
                  <a:schemeClr val="tx2"/>
                </a:solidFill>
                <a:latin typeface="+mj-lt"/>
              </a:rPr>
              <a:t> of these criteria must be met for this exemption to apply </a:t>
            </a:r>
          </a:p>
          <a:p>
            <a:r>
              <a:rPr lang="en-US" sz="2000" b="1" dirty="0">
                <a:solidFill>
                  <a:schemeClr val="tx2"/>
                </a:solidFill>
                <a:latin typeface="+mj-lt"/>
              </a:rPr>
              <a:t>	</a:t>
            </a:r>
            <a:r>
              <a:rPr lang="en-US" sz="2000" b="1" dirty="0" smtClean="0">
                <a:solidFill>
                  <a:schemeClr val="tx2"/>
                </a:solidFill>
                <a:latin typeface="+mj-lt"/>
              </a:rPr>
              <a:t>		</a:t>
            </a:r>
            <a:r>
              <a:rPr lang="en-US" sz="2000" i="1" dirty="0">
                <a:solidFill>
                  <a:schemeClr val="tx2"/>
                </a:solidFill>
                <a:latin typeface="+mj-lt"/>
              </a:rPr>
              <a:t>	</a:t>
            </a:r>
            <a:r>
              <a:rPr lang="en-US" sz="2000" i="1" dirty="0" smtClean="0">
                <a:solidFill>
                  <a:schemeClr val="tx2"/>
                </a:solidFill>
                <a:latin typeface="+mj-lt"/>
              </a:rPr>
              <a:t>		</a:t>
            </a:r>
          </a:p>
          <a:p>
            <a:r>
              <a:rPr lang="en-US" sz="2000" i="1" dirty="0">
                <a:solidFill>
                  <a:schemeClr val="tx2"/>
                </a:solidFill>
                <a:latin typeface="+mj-lt"/>
              </a:rPr>
              <a:t>	</a:t>
            </a:r>
            <a:r>
              <a:rPr lang="en-US" sz="2000" i="1" dirty="0" smtClean="0">
                <a:solidFill>
                  <a:schemeClr val="tx2"/>
                </a:solidFill>
                <a:latin typeface="+mj-lt"/>
              </a:rPr>
              <a:t>		</a:t>
            </a:r>
            <a:endParaRPr lang="en-US" sz="2000" dirty="0">
              <a:solidFill>
                <a:schemeClr val="tx2"/>
              </a:solidFill>
              <a:latin typeface="+mj-lt"/>
            </a:endParaRPr>
          </a:p>
          <a:p>
            <a:endParaRPr lang="en-US" sz="2000" dirty="0" smtClean="0">
              <a:solidFill>
                <a:schemeClr val="tx2"/>
              </a:solidFill>
              <a:latin typeface="+mj-lt"/>
            </a:endParaRPr>
          </a:p>
          <a:p>
            <a:endParaRPr lang="en-US" sz="2000" b="1" dirty="0">
              <a:solidFill>
                <a:schemeClr val="tx2"/>
              </a:solidFill>
              <a:latin typeface="+mj-lt"/>
            </a:endParaRPr>
          </a:p>
          <a:p>
            <a:endParaRPr lang="en-US" sz="2000" b="1" dirty="0">
              <a:solidFill>
                <a:schemeClr val="tx2"/>
              </a:solidFill>
              <a:latin typeface="+mj-lt"/>
            </a:endParaRPr>
          </a:p>
        </p:txBody>
      </p:sp>
    </p:spTree>
    <p:extLst>
      <p:ext uri="{BB962C8B-B14F-4D97-AF65-F5344CB8AC3E}">
        <p14:creationId xmlns:p14="http://schemas.microsoft.com/office/powerpoint/2010/main" val="2651590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305800" cy="1143000"/>
          </a:xfrm>
        </p:spPr>
        <p:txBody>
          <a:bodyPr>
            <a:normAutofit/>
          </a:bodyPr>
          <a:lstStyle/>
          <a:p>
            <a:r>
              <a:rPr lang="en-US" b="1" dirty="0" smtClean="0"/>
              <a:t>Employee Notice</a:t>
            </a:r>
            <a:endParaRPr lang="en-US" b="1" dirty="0"/>
          </a:p>
        </p:txBody>
      </p:sp>
      <p:sp>
        <p:nvSpPr>
          <p:cNvPr id="3" name="TextBox 2"/>
          <p:cNvSpPr txBox="1"/>
          <p:nvPr/>
        </p:nvSpPr>
        <p:spPr>
          <a:xfrm>
            <a:off x="762000" y="2133600"/>
            <a:ext cx="7391400" cy="2554545"/>
          </a:xfrm>
          <a:prstGeom prst="rect">
            <a:avLst/>
          </a:prstGeom>
          <a:noFill/>
        </p:spPr>
        <p:txBody>
          <a:bodyPr wrap="square" rtlCol="0">
            <a:spAutoFit/>
          </a:bodyPr>
          <a:lstStyle/>
          <a:p>
            <a:r>
              <a:rPr lang="en-US" sz="2000" b="1" dirty="0" smtClean="0">
                <a:solidFill>
                  <a:schemeClr val="tx2"/>
                </a:solidFill>
                <a:latin typeface="+mj-lt"/>
              </a:rPr>
              <a:t>Employers may require reasonable advance notice for use of Oregon Sick Time if the leave is </a:t>
            </a:r>
            <a:r>
              <a:rPr lang="en-US" sz="2000" b="1" u="sng" dirty="0" smtClean="0">
                <a:solidFill>
                  <a:schemeClr val="tx2"/>
                </a:solidFill>
                <a:latin typeface="+mj-lt"/>
              </a:rPr>
              <a:t>foreseeable</a:t>
            </a:r>
            <a:r>
              <a:rPr lang="en-US" sz="2000" b="1" dirty="0" smtClean="0">
                <a:solidFill>
                  <a:schemeClr val="tx2"/>
                </a:solidFill>
                <a:latin typeface="+mj-lt"/>
              </a:rPr>
              <a:t>.  </a:t>
            </a:r>
          </a:p>
          <a:p>
            <a:endParaRPr lang="en-US" sz="2000" b="1" dirty="0">
              <a:solidFill>
                <a:schemeClr val="tx2"/>
              </a:solidFill>
              <a:latin typeface="+mj-lt"/>
            </a:endParaRPr>
          </a:p>
          <a:p>
            <a:r>
              <a:rPr lang="en-US" sz="2000" b="1" dirty="0" smtClean="0">
                <a:solidFill>
                  <a:schemeClr val="tx2"/>
                </a:solidFill>
                <a:latin typeface="+mj-lt"/>
              </a:rPr>
              <a:t>If the Oregon Sick Time Leave is </a:t>
            </a:r>
            <a:r>
              <a:rPr lang="en-US" sz="2000" b="1" u="sng" dirty="0" smtClean="0">
                <a:solidFill>
                  <a:schemeClr val="tx2"/>
                </a:solidFill>
                <a:latin typeface="+mj-lt"/>
              </a:rPr>
              <a:t>unforeseeable </a:t>
            </a:r>
            <a:r>
              <a:rPr lang="en-US" sz="2000" b="1" dirty="0" smtClean="0">
                <a:solidFill>
                  <a:schemeClr val="tx2"/>
                </a:solidFill>
                <a:latin typeface="+mj-lt"/>
              </a:rPr>
              <a:t>the employee needs to provide notice as soon as </a:t>
            </a:r>
            <a:r>
              <a:rPr lang="en-US" sz="2000" b="1" u="sng" dirty="0" smtClean="0">
                <a:solidFill>
                  <a:schemeClr val="tx2"/>
                </a:solidFill>
                <a:latin typeface="+mj-lt"/>
              </a:rPr>
              <a:t>practicable</a:t>
            </a:r>
            <a:r>
              <a:rPr lang="en-US" sz="2000" b="1" dirty="0" smtClean="0">
                <a:solidFill>
                  <a:schemeClr val="tx2"/>
                </a:solidFill>
                <a:latin typeface="+mj-lt"/>
              </a:rPr>
              <a:t>.</a:t>
            </a:r>
          </a:p>
          <a:p>
            <a:endParaRPr lang="en-US" sz="2000" b="1" dirty="0">
              <a:solidFill>
                <a:schemeClr val="tx2"/>
              </a:solidFill>
              <a:latin typeface="+mj-lt"/>
            </a:endParaRPr>
          </a:p>
          <a:p>
            <a:r>
              <a:rPr lang="en-US" sz="2000" b="1" dirty="0" smtClean="0">
                <a:solidFill>
                  <a:schemeClr val="tx2"/>
                </a:solidFill>
                <a:latin typeface="+mj-lt"/>
              </a:rPr>
              <a:t> </a:t>
            </a:r>
            <a:endParaRPr lang="en-US" sz="2000" b="1" dirty="0">
              <a:solidFill>
                <a:schemeClr val="tx2"/>
              </a:solidFill>
              <a:latin typeface="+mj-lt"/>
            </a:endParaRPr>
          </a:p>
          <a:p>
            <a:endParaRPr lang="en-US" sz="2000" b="1" dirty="0">
              <a:solidFill>
                <a:schemeClr val="tx2"/>
              </a:solidFill>
              <a:latin typeface="+mj-lt"/>
            </a:endParaRPr>
          </a:p>
        </p:txBody>
      </p:sp>
    </p:spTree>
    <p:extLst>
      <p:ext uri="{BB962C8B-B14F-4D97-AF65-F5344CB8AC3E}">
        <p14:creationId xmlns:p14="http://schemas.microsoft.com/office/powerpoint/2010/main" val="3481038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1143000"/>
          </a:xfrm>
        </p:spPr>
        <p:txBody>
          <a:bodyPr>
            <a:normAutofit/>
          </a:bodyPr>
          <a:lstStyle/>
          <a:p>
            <a:r>
              <a:rPr lang="en-US" b="1" dirty="0" smtClean="0"/>
              <a:t>Documentation</a:t>
            </a:r>
            <a:endParaRPr lang="en-US" b="1" dirty="0"/>
          </a:p>
        </p:txBody>
      </p:sp>
      <p:sp>
        <p:nvSpPr>
          <p:cNvPr id="3" name="TextBox 2"/>
          <p:cNvSpPr txBox="1"/>
          <p:nvPr/>
        </p:nvSpPr>
        <p:spPr>
          <a:xfrm>
            <a:off x="609600" y="2057400"/>
            <a:ext cx="8001000" cy="3139321"/>
          </a:xfrm>
          <a:prstGeom prst="rect">
            <a:avLst/>
          </a:prstGeom>
          <a:noFill/>
        </p:spPr>
        <p:txBody>
          <a:bodyPr wrap="square" rtlCol="0">
            <a:spAutoFit/>
          </a:bodyPr>
          <a:lstStyle/>
          <a:p>
            <a:r>
              <a:rPr lang="en-US" b="1" dirty="0" smtClean="0">
                <a:solidFill>
                  <a:schemeClr val="tx2"/>
                </a:solidFill>
                <a:latin typeface="+mj-lt"/>
              </a:rPr>
              <a:t>If an employee takes more than three consecutive scheduled workdays for Oregon Sick Time, an employer may require verification from a health care provider of the need for leave.</a:t>
            </a:r>
          </a:p>
          <a:p>
            <a:endParaRPr lang="en-US" b="1" dirty="0">
              <a:solidFill>
                <a:schemeClr val="tx2"/>
              </a:solidFill>
              <a:latin typeface="+mj-lt"/>
            </a:endParaRPr>
          </a:p>
          <a:p>
            <a:r>
              <a:rPr lang="en-US" b="1" dirty="0" smtClean="0">
                <a:solidFill>
                  <a:schemeClr val="tx2"/>
                </a:solidFill>
                <a:latin typeface="+mj-lt"/>
              </a:rPr>
              <a:t>Medical verification is required to be provided within 15 calendar days.</a:t>
            </a:r>
          </a:p>
          <a:p>
            <a:endParaRPr lang="en-US" b="1" dirty="0" smtClean="0">
              <a:solidFill>
                <a:schemeClr val="tx2"/>
              </a:solidFill>
              <a:latin typeface="+mj-lt"/>
            </a:endParaRPr>
          </a:p>
          <a:p>
            <a:r>
              <a:rPr lang="en-US" b="1" dirty="0" smtClean="0">
                <a:solidFill>
                  <a:schemeClr val="tx2"/>
                </a:solidFill>
                <a:latin typeface="+mj-lt"/>
              </a:rPr>
              <a:t>Employer needs to pay for any out of pocket costs, including any lost wages.</a:t>
            </a:r>
          </a:p>
          <a:p>
            <a:endParaRPr lang="en-US" dirty="0" smtClean="0">
              <a:solidFill>
                <a:schemeClr val="tx2"/>
              </a:solidFill>
              <a:latin typeface="+mj-lt"/>
            </a:endParaRPr>
          </a:p>
          <a:p>
            <a:r>
              <a:rPr lang="en-US" dirty="0" smtClean="0">
                <a:solidFill>
                  <a:schemeClr val="tx2"/>
                </a:solidFill>
                <a:latin typeface="+mj-lt"/>
              </a:rPr>
              <a:t> </a:t>
            </a:r>
          </a:p>
          <a:p>
            <a:endParaRPr lang="en-US" b="1" dirty="0">
              <a:solidFill>
                <a:schemeClr val="tx2"/>
              </a:solidFill>
              <a:latin typeface="+mj-lt"/>
            </a:endParaRPr>
          </a:p>
          <a:p>
            <a:endParaRPr lang="en-US" b="1" dirty="0">
              <a:solidFill>
                <a:schemeClr val="tx2"/>
              </a:solidFill>
              <a:latin typeface="+mj-lt"/>
            </a:endParaRPr>
          </a:p>
        </p:txBody>
      </p:sp>
    </p:spTree>
    <p:extLst>
      <p:ext uri="{BB962C8B-B14F-4D97-AF65-F5344CB8AC3E}">
        <p14:creationId xmlns:p14="http://schemas.microsoft.com/office/powerpoint/2010/main" val="3358929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2372"/>
            <a:ext cx="8001000" cy="1143000"/>
          </a:xfrm>
        </p:spPr>
        <p:txBody>
          <a:bodyPr>
            <a:normAutofit/>
          </a:bodyPr>
          <a:lstStyle/>
          <a:p>
            <a:r>
              <a:rPr lang="en-US" b="1" dirty="0" smtClean="0"/>
              <a:t>Documentation</a:t>
            </a:r>
            <a:endParaRPr lang="en-US" b="1" dirty="0"/>
          </a:p>
        </p:txBody>
      </p:sp>
      <p:sp>
        <p:nvSpPr>
          <p:cNvPr id="3" name="TextBox 2"/>
          <p:cNvSpPr txBox="1"/>
          <p:nvPr/>
        </p:nvSpPr>
        <p:spPr>
          <a:xfrm>
            <a:off x="1594899" y="2057400"/>
            <a:ext cx="5415501" cy="2862322"/>
          </a:xfrm>
          <a:prstGeom prst="rect">
            <a:avLst/>
          </a:prstGeom>
          <a:noFill/>
        </p:spPr>
        <p:txBody>
          <a:bodyPr wrap="square" rtlCol="0">
            <a:spAutoFit/>
          </a:bodyPr>
          <a:lstStyle/>
          <a:p>
            <a:r>
              <a:rPr lang="en-US" sz="2000" b="1" dirty="0" smtClean="0">
                <a:solidFill>
                  <a:schemeClr val="tx2"/>
                </a:solidFill>
                <a:latin typeface="+mj-lt"/>
              </a:rPr>
              <a:t>Health Care Providers defined  to include:</a:t>
            </a:r>
          </a:p>
          <a:p>
            <a:endParaRPr lang="en-US" sz="2000" b="1" dirty="0">
              <a:solidFill>
                <a:schemeClr val="tx2"/>
              </a:solidFill>
              <a:latin typeface="+mj-lt"/>
            </a:endParaRPr>
          </a:p>
          <a:p>
            <a:r>
              <a:rPr lang="en-US" sz="2000" b="1" dirty="0" smtClean="0">
                <a:solidFill>
                  <a:schemeClr val="tx2"/>
                </a:solidFill>
                <a:latin typeface="+mj-lt"/>
              </a:rPr>
              <a:t>Physician		Registered Nurse </a:t>
            </a:r>
          </a:p>
          <a:p>
            <a:r>
              <a:rPr lang="en-US" sz="2000" b="1" dirty="0" smtClean="0">
                <a:solidFill>
                  <a:schemeClr val="tx2"/>
                </a:solidFill>
                <a:latin typeface="+mj-lt"/>
              </a:rPr>
              <a:t>Dentist			Nurse Practitioner </a:t>
            </a:r>
          </a:p>
          <a:p>
            <a:r>
              <a:rPr lang="en-US" sz="2000" b="1" dirty="0" smtClean="0">
                <a:solidFill>
                  <a:schemeClr val="tx2"/>
                </a:solidFill>
                <a:latin typeface="+mj-lt"/>
              </a:rPr>
              <a:t>Psychologist		Midwife	</a:t>
            </a:r>
          </a:p>
          <a:p>
            <a:pPr>
              <a:tabLst>
                <a:tab pos="2743200" algn="l"/>
              </a:tabLst>
            </a:pPr>
            <a:r>
              <a:rPr lang="en-US" sz="2000" b="1" dirty="0" smtClean="0">
                <a:solidFill>
                  <a:schemeClr val="tx2"/>
                </a:solidFill>
                <a:latin typeface="+mj-lt"/>
              </a:rPr>
              <a:t>Optometrist	Social Worker	</a:t>
            </a:r>
          </a:p>
          <a:p>
            <a:pPr>
              <a:tabLst>
                <a:tab pos="2743200" algn="l"/>
              </a:tabLst>
            </a:pPr>
            <a:r>
              <a:rPr lang="en-US" sz="2000" b="1" dirty="0" smtClean="0">
                <a:solidFill>
                  <a:schemeClr val="tx2"/>
                </a:solidFill>
                <a:latin typeface="+mj-lt"/>
              </a:rPr>
              <a:t>Naturopath	Chiropractic Physician</a:t>
            </a:r>
          </a:p>
          <a:p>
            <a:endParaRPr lang="en-US" sz="2000" dirty="0" smtClean="0">
              <a:solidFill>
                <a:schemeClr val="tx2"/>
              </a:solidFill>
              <a:latin typeface="+mj-lt"/>
            </a:endParaRPr>
          </a:p>
          <a:p>
            <a:endParaRPr lang="en-US" sz="2000" dirty="0">
              <a:solidFill>
                <a:schemeClr val="tx2"/>
              </a:solidFill>
              <a:latin typeface="+mj-lt"/>
            </a:endParaRPr>
          </a:p>
        </p:txBody>
      </p:sp>
    </p:spTree>
    <p:extLst>
      <p:ext uri="{BB962C8B-B14F-4D97-AF65-F5344CB8AC3E}">
        <p14:creationId xmlns:p14="http://schemas.microsoft.com/office/powerpoint/2010/main" val="2801882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830598" cy="1143000"/>
          </a:xfrm>
        </p:spPr>
        <p:txBody>
          <a:bodyPr>
            <a:noAutofit/>
          </a:bodyPr>
          <a:lstStyle/>
          <a:p>
            <a:r>
              <a:rPr lang="en-US" b="1" dirty="0" smtClean="0"/>
              <a:t>Required Quarterly Employer Notice to Employees</a:t>
            </a:r>
            <a:endParaRPr lang="en-US" b="1" dirty="0"/>
          </a:p>
        </p:txBody>
      </p:sp>
      <p:sp>
        <p:nvSpPr>
          <p:cNvPr id="3" name="TextBox 2"/>
          <p:cNvSpPr txBox="1"/>
          <p:nvPr/>
        </p:nvSpPr>
        <p:spPr>
          <a:xfrm>
            <a:off x="990601" y="2362200"/>
            <a:ext cx="6858000" cy="1938992"/>
          </a:xfrm>
          <a:prstGeom prst="rect">
            <a:avLst/>
          </a:prstGeom>
          <a:noFill/>
        </p:spPr>
        <p:txBody>
          <a:bodyPr wrap="square" rtlCol="0">
            <a:spAutoFit/>
          </a:bodyPr>
          <a:lstStyle/>
          <a:p>
            <a:r>
              <a:rPr lang="en-US" sz="2000" b="1" dirty="0" smtClean="0">
                <a:solidFill>
                  <a:schemeClr val="tx2"/>
                </a:solidFill>
                <a:latin typeface="+mj-lt"/>
              </a:rPr>
              <a:t>Employers are required to provide employees with quarterly written notices of the amount of accrued and unused Oregon Sick Time available for use by the employee.</a:t>
            </a:r>
          </a:p>
          <a:p>
            <a:endParaRPr lang="en-US" sz="2000" b="1" dirty="0">
              <a:solidFill>
                <a:schemeClr val="tx2"/>
              </a:solidFill>
              <a:latin typeface="+mj-lt"/>
            </a:endParaRPr>
          </a:p>
          <a:p>
            <a:r>
              <a:rPr lang="en-US" sz="2000" b="1" dirty="0" smtClean="0">
                <a:solidFill>
                  <a:schemeClr val="tx2"/>
                </a:solidFill>
                <a:latin typeface="+mj-lt"/>
              </a:rPr>
              <a:t>Inclusion of this information in paycheck stubs complies with this requirement.</a:t>
            </a:r>
          </a:p>
        </p:txBody>
      </p:sp>
    </p:spTree>
    <p:extLst>
      <p:ext uri="{BB962C8B-B14F-4D97-AF65-F5344CB8AC3E}">
        <p14:creationId xmlns:p14="http://schemas.microsoft.com/office/powerpoint/2010/main" val="189234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25" y="261729"/>
            <a:ext cx="8305800" cy="1143000"/>
          </a:xfrm>
        </p:spPr>
        <p:txBody>
          <a:bodyPr>
            <a:normAutofit/>
          </a:bodyPr>
          <a:lstStyle/>
          <a:p>
            <a:r>
              <a:rPr lang="en-US" b="1" dirty="0" smtClean="0"/>
              <a:t>Employer Notice to Employees</a:t>
            </a:r>
            <a:endParaRPr lang="en-US" b="1" dirty="0"/>
          </a:p>
        </p:txBody>
      </p:sp>
      <p:sp>
        <p:nvSpPr>
          <p:cNvPr id="3" name="TextBox 2"/>
          <p:cNvSpPr txBox="1"/>
          <p:nvPr/>
        </p:nvSpPr>
        <p:spPr>
          <a:xfrm>
            <a:off x="685800" y="2438400"/>
            <a:ext cx="5156200" cy="1631216"/>
          </a:xfrm>
          <a:prstGeom prst="rect">
            <a:avLst/>
          </a:prstGeom>
          <a:noFill/>
        </p:spPr>
        <p:txBody>
          <a:bodyPr wrap="square" rtlCol="0">
            <a:spAutoFit/>
          </a:bodyPr>
          <a:lstStyle/>
          <a:p>
            <a:r>
              <a:rPr lang="en-US" sz="2000" b="1" dirty="0" smtClean="0">
                <a:solidFill>
                  <a:schemeClr val="tx2"/>
                </a:solidFill>
                <a:latin typeface="+mj-lt"/>
              </a:rPr>
              <a:t>Employers are required to provide employees with written notice of the requirements for Oregon Sick Time. </a:t>
            </a:r>
          </a:p>
          <a:p>
            <a:endParaRPr lang="en-US" sz="2000" dirty="0">
              <a:solidFill>
                <a:schemeClr val="tx2"/>
              </a:solidFill>
              <a:latin typeface="+mj-lt"/>
            </a:endParaRPr>
          </a:p>
          <a:p>
            <a:r>
              <a:rPr lang="en-US" sz="2000" dirty="0">
                <a:solidFill>
                  <a:schemeClr val="tx2"/>
                </a:solidFill>
                <a:latin typeface="+mj-lt"/>
              </a:rPr>
              <a:t>	</a:t>
            </a:r>
          </a:p>
        </p:txBody>
      </p:sp>
      <p:sp>
        <p:nvSpPr>
          <p:cNvPr id="4" name="TextBox 3"/>
          <p:cNvSpPr txBox="1"/>
          <p:nvPr/>
        </p:nvSpPr>
        <p:spPr>
          <a:xfrm>
            <a:off x="459957" y="2743200"/>
            <a:ext cx="6550443" cy="707886"/>
          </a:xfrm>
          <a:prstGeom prst="rect">
            <a:avLst/>
          </a:prstGeom>
          <a:noFill/>
        </p:spPr>
        <p:txBody>
          <a:bodyPr wrap="square" rtlCol="0">
            <a:spAutoFit/>
          </a:bodyPr>
          <a:lstStyle/>
          <a:p>
            <a:endParaRPr lang="en-US" sz="2000" dirty="0">
              <a:solidFill>
                <a:schemeClr val="tx2"/>
              </a:solidFill>
              <a:latin typeface="+mj-lt"/>
            </a:endParaRPr>
          </a:p>
          <a:p>
            <a:r>
              <a:rPr lang="en-US" sz="2000" dirty="0">
                <a:solidFill>
                  <a:schemeClr val="tx2"/>
                </a:solidFill>
                <a:latin typeface="+mj-lt"/>
              </a:rPr>
              <a:t>	</a:t>
            </a:r>
          </a:p>
        </p:txBody>
      </p:sp>
      <p:pic>
        <p:nvPicPr>
          <p:cNvPr id="5" name="Picture 2" descr="C:\Users\hammondc\AppData\Local\Microsoft\Windows\Temporary Internet Files\Content.Outlook\UY23XNN6\20160714_1113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7300" y="1404729"/>
            <a:ext cx="2417925" cy="409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414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7772400" cy="1143000"/>
          </a:xfrm>
        </p:spPr>
        <p:txBody>
          <a:bodyPr>
            <a:normAutofit/>
          </a:bodyPr>
          <a:lstStyle/>
          <a:p>
            <a:r>
              <a:rPr lang="en-US" b="1" dirty="0" smtClean="0"/>
              <a:t>Unlawful Practices:</a:t>
            </a:r>
            <a:endParaRPr lang="en-US" b="1" dirty="0"/>
          </a:p>
        </p:txBody>
      </p:sp>
      <p:sp>
        <p:nvSpPr>
          <p:cNvPr id="4" name="TextBox 3"/>
          <p:cNvSpPr txBox="1"/>
          <p:nvPr/>
        </p:nvSpPr>
        <p:spPr>
          <a:xfrm>
            <a:off x="533400" y="1143000"/>
            <a:ext cx="8077200" cy="4924425"/>
          </a:xfrm>
          <a:prstGeom prst="rect">
            <a:avLst/>
          </a:prstGeom>
          <a:noFill/>
        </p:spPr>
        <p:txBody>
          <a:bodyPr wrap="square" rtlCol="0">
            <a:spAutoFit/>
          </a:bodyPr>
          <a:lstStyle/>
          <a:p>
            <a:endParaRPr lang="en-US" sz="2000" dirty="0">
              <a:solidFill>
                <a:schemeClr val="tx2"/>
              </a:solidFill>
              <a:latin typeface="+mj-lt"/>
            </a:endParaRPr>
          </a:p>
          <a:p>
            <a:r>
              <a:rPr lang="en-US" sz="2000" b="1" dirty="0">
                <a:solidFill>
                  <a:schemeClr val="tx2"/>
                </a:solidFill>
              </a:rPr>
              <a:t>An employer may </a:t>
            </a:r>
            <a:r>
              <a:rPr lang="en-US" sz="2000" b="1" u="sng" dirty="0" smtClean="0">
                <a:solidFill>
                  <a:schemeClr val="tx2"/>
                </a:solidFill>
              </a:rPr>
              <a:t>not</a:t>
            </a:r>
            <a:r>
              <a:rPr lang="en-US" sz="2000" b="1" dirty="0" smtClean="0">
                <a:solidFill>
                  <a:schemeClr val="tx2"/>
                </a:solidFill>
              </a:rPr>
              <a:t>:</a:t>
            </a:r>
          </a:p>
          <a:p>
            <a:pPr marL="800100" lvl="1" indent="-342900">
              <a:spcBef>
                <a:spcPts val="600"/>
              </a:spcBef>
              <a:buFont typeface="Arial" panose="020B0604020202020204" pitchFamily="34" charset="0"/>
              <a:buChar char="•"/>
            </a:pPr>
            <a:r>
              <a:rPr lang="en-US" sz="2000" b="1" dirty="0">
                <a:solidFill>
                  <a:schemeClr val="tx2"/>
                </a:solidFill>
              </a:rPr>
              <a:t>	</a:t>
            </a:r>
            <a:r>
              <a:rPr lang="en-US" sz="2000" b="1" dirty="0" smtClean="0">
                <a:solidFill>
                  <a:schemeClr val="tx2"/>
                </a:solidFill>
              </a:rPr>
              <a:t>Require </a:t>
            </a:r>
            <a:r>
              <a:rPr lang="en-US" sz="2000" b="1" dirty="0">
                <a:solidFill>
                  <a:schemeClr val="tx2"/>
                </a:solidFill>
              </a:rPr>
              <a:t>an employee </a:t>
            </a:r>
            <a:r>
              <a:rPr lang="en-US" sz="2000" b="1" dirty="0" smtClean="0">
                <a:solidFill>
                  <a:schemeClr val="tx2"/>
                </a:solidFill>
              </a:rPr>
              <a:t>to find </a:t>
            </a:r>
            <a:r>
              <a:rPr lang="en-US" sz="2000" b="1" dirty="0">
                <a:solidFill>
                  <a:schemeClr val="tx2"/>
                </a:solidFill>
              </a:rPr>
              <a:t>a </a:t>
            </a:r>
            <a:r>
              <a:rPr lang="en-US" sz="2000" b="1" dirty="0" smtClean="0">
                <a:solidFill>
                  <a:schemeClr val="tx2"/>
                </a:solidFill>
              </a:rPr>
              <a:t>replacement or</a:t>
            </a:r>
            <a:endParaRPr lang="en-US" sz="2000" b="1" dirty="0">
              <a:solidFill>
                <a:schemeClr val="tx2"/>
              </a:solidFill>
            </a:endParaRPr>
          </a:p>
          <a:p>
            <a:pPr marL="800100" lvl="1" indent="-342900">
              <a:buFont typeface="Arial" panose="020B0604020202020204" pitchFamily="34" charset="0"/>
              <a:buChar char="•"/>
            </a:pPr>
            <a:r>
              <a:rPr lang="en-US" sz="2000" b="1" dirty="0">
                <a:solidFill>
                  <a:schemeClr val="tx2"/>
                </a:solidFill>
              </a:rPr>
              <a:t>	Work an alternate shift to make up the use of sick time</a:t>
            </a:r>
          </a:p>
          <a:p>
            <a:pPr>
              <a:spcBef>
                <a:spcPts val="600"/>
              </a:spcBef>
            </a:pPr>
            <a:r>
              <a:rPr lang="en-US" b="1" dirty="0" smtClean="0">
                <a:solidFill>
                  <a:schemeClr val="tx2"/>
                </a:solidFill>
              </a:rPr>
              <a:t>(However, upon </a:t>
            </a:r>
            <a:r>
              <a:rPr lang="en-US" b="1" dirty="0">
                <a:solidFill>
                  <a:schemeClr val="tx2"/>
                </a:solidFill>
              </a:rPr>
              <a:t>mutual consent between employer and employee an employee can make up the time they were absent without using sick leave, however, the employer may not require the employee to work additional hours or shifts</a:t>
            </a:r>
            <a:r>
              <a:rPr lang="en-US" b="1" dirty="0" smtClean="0">
                <a:solidFill>
                  <a:schemeClr val="tx2"/>
                </a:solidFill>
              </a:rPr>
              <a:t>.)</a:t>
            </a:r>
            <a:endParaRPr lang="en-US" b="1" dirty="0">
              <a:solidFill>
                <a:schemeClr val="tx2"/>
              </a:solidFill>
            </a:endParaRPr>
          </a:p>
          <a:p>
            <a:pPr marL="800100" indent="-342900">
              <a:spcBef>
                <a:spcPts val="600"/>
              </a:spcBef>
              <a:buFont typeface="Arial" panose="020B0604020202020204" pitchFamily="34" charset="0"/>
              <a:buChar char="•"/>
            </a:pPr>
            <a:r>
              <a:rPr lang="en-US" sz="2000" b="1" dirty="0" smtClean="0">
                <a:solidFill>
                  <a:schemeClr val="tx2"/>
                </a:solidFill>
                <a:latin typeface="+mj-lt"/>
              </a:rPr>
              <a:t>Deny, interfere with, restrain or fail to pay for sick time </a:t>
            </a:r>
          </a:p>
          <a:p>
            <a:pPr marL="800100" indent="-342900">
              <a:buFont typeface="Arial" panose="020B0604020202020204" pitchFamily="34" charset="0"/>
              <a:buChar char="•"/>
            </a:pPr>
            <a:r>
              <a:rPr lang="en-US" sz="2000" b="1" dirty="0" smtClean="0">
                <a:solidFill>
                  <a:schemeClr val="tx2"/>
                </a:solidFill>
                <a:latin typeface="+mj-lt"/>
              </a:rPr>
              <a:t>Retaliate or discriminate against an employee because the employee has:</a:t>
            </a:r>
          </a:p>
          <a:p>
            <a:pPr marL="1714500" lvl="2" indent="-342900">
              <a:spcBef>
                <a:spcPts val="600"/>
              </a:spcBef>
              <a:buFont typeface="Arial" panose="020B0604020202020204" pitchFamily="34" charset="0"/>
              <a:buChar char="•"/>
            </a:pPr>
            <a:r>
              <a:rPr lang="en-US" sz="2000" b="1" dirty="0" smtClean="0">
                <a:solidFill>
                  <a:schemeClr val="tx2"/>
                </a:solidFill>
                <a:latin typeface="+mj-lt"/>
              </a:rPr>
              <a:t>Inquired about;</a:t>
            </a:r>
          </a:p>
          <a:p>
            <a:pPr marL="1714500" lvl="2" indent="-342900">
              <a:buFont typeface="Arial" panose="020B0604020202020204" pitchFamily="34" charset="0"/>
              <a:buChar char="•"/>
            </a:pPr>
            <a:r>
              <a:rPr lang="en-US" sz="2000" b="1" dirty="0" smtClean="0">
                <a:solidFill>
                  <a:schemeClr val="tx2"/>
                </a:solidFill>
                <a:latin typeface="+mj-lt"/>
              </a:rPr>
              <a:t>Submitted a request for; or</a:t>
            </a:r>
          </a:p>
          <a:p>
            <a:pPr marL="1714500" lvl="2" indent="-342900">
              <a:buFont typeface="Arial" panose="020B0604020202020204" pitchFamily="34" charset="0"/>
              <a:buChar char="•"/>
            </a:pPr>
            <a:r>
              <a:rPr lang="en-US" sz="2000" b="1" dirty="0" smtClean="0">
                <a:solidFill>
                  <a:schemeClr val="tx2"/>
                </a:solidFill>
                <a:latin typeface="+mj-lt"/>
              </a:rPr>
              <a:t>Taken sick time</a:t>
            </a:r>
          </a:p>
          <a:p>
            <a:endParaRPr lang="en-US" sz="2000" b="1" dirty="0">
              <a:solidFill>
                <a:schemeClr val="tx2"/>
              </a:solidFill>
              <a:latin typeface="+mj-lt"/>
            </a:endParaRPr>
          </a:p>
          <a:p>
            <a:endParaRPr lang="en-US" sz="2000" b="1" dirty="0">
              <a:solidFill>
                <a:schemeClr val="tx2"/>
              </a:solidFill>
              <a:latin typeface="+mj-lt"/>
            </a:endParaRPr>
          </a:p>
        </p:txBody>
      </p:sp>
    </p:spTree>
    <p:extLst>
      <p:ext uri="{BB962C8B-B14F-4D97-AF65-F5344CB8AC3E}">
        <p14:creationId xmlns:p14="http://schemas.microsoft.com/office/powerpoint/2010/main" val="58849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772400" cy="1143000"/>
          </a:xfrm>
        </p:spPr>
        <p:txBody>
          <a:bodyPr>
            <a:normAutofit fontScale="90000"/>
          </a:bodyPr>
          <a:lstStyle/>
          <a:p>
            <a:r>
              <a:rPr lang="en-US" b="1" dirty="0" smtClean="0"/>
              <a:t>Trends in implementation of working conditions laws in Oregon</a:t>
            </a:r>
            <a:endParaRPr lang="en-US" b="1" dirty="0"/>
          </a:p>
        </p:txBody>
      </p:sp>
      <p:sp>
        <p:nvSpPr>
          <p:cNvPr id="5" name="TextBox 4"/>
          <p:cNvSpPr txBox="1"/>
          <p:nvPr/>
        </p:nvSpPr>
        <p:spPr>
          <a:xfrm>
            <a:off x="457200" y="2209800"/>
            <a:ext cx="8305800" cy="2554545"/>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tx2"/>
                </a:solidFill>
                <a:latin typeface="+mj-lt"/>
              </a:rPr>
              <a:t>Adoption </a:t>
            </a:r>
            <a:r>
              <a:rPr lang="en-US" sz="2000" b="1" dirty="0">
                <a:solidFill>
                  <a:schemeClr val="tx2"/>
                </a:solidFill>
                <a:latin typeface="+mj-lt"/>
              </a:rPr>
              <a:t>of local </a:t>
            </a:r>
            <a:r>
              <a:rPr lang="en-US" sz="2000" b="1" dirty="0" smtClean="0">
                <a:solidFill>
                  <a:schemeClr val="tx2"/>
                </a:solidFill>
                <a:latin typeface="+mj-lt"/>
              </a:rPr>
              <a:t>ordinances precursors to state law, </a:t>
            </a:r>
            <a:r>
              <a:rPr lang="en-US" sz="2000" b="1" dirty="0">
                <a:solidFill>
                  <a:schemeClr val="tx2"/>
                </a:solidFill>
                <a:latin typeface="+mj-lt"/>
              </a:rPr>
              <a:t>e.g., minimum wage </a:t>
            </a:r>
            <a:r>
              <a:rPr lang="en-US" sz="2000" b="1" dirty="0" smtClean="0">
                <a:solidFill>
                  <a:schemeClr val="tx2"/>
                </a:solidFill>
                <a:latin typeface="+mj-lt"/>
              </a:rPr>
              <a:t>rates, </a:t>
            </a:r>
            <a:r>
              <a:rPr lang="en-US" sz="2000" b="1" dirty="0">
                <a:solidFill>
                  <a:schemeClr val="tx2"/>
                </a:solidFill>
                <a:latin typeface="+mj-lt"/>
              </a:rPr>
              <a:t>sick leave, work </a:t>
            </a:r>
            <a:r>
              <a:rPr lang="en-US" sz="2000" b="1" dirty="0" smtClean="0">
                <a:solidFill>
                  <a:schemeClr val="tx2"/>
                </a:solidFill>
                <a:latin typeface="+mj-lt"/>
              </a:rPr>
              <a:t>schedules</a:t>
            </a:r>
          </a:p>
          <a:p>
            <a:pPr marL="342900" indent="-342900">
              <a:buFont typeface="Arial" panose="020B0604020202020204" pitchFamily="34" charset="0"/>
              <a:buChar char="•"/>
            </a:pPr>
            <a:endParaRPr lang="en-US" sz="2000" b="1" dirty="0" smtClean="0">
              <a:solidFill>
                <a:schemeClr val="tx2"/>
              </a:solidFill>
              <a:latin typeface="+mj-lt"/>
            </a:endParaRPr>
          </a:p>
          <a:p>
            <a:pPr marL="342900" indent="-342900">
              <a:buFont typeface="Arial" panose="020B0604020202020204" pitchFamily="34" charset="0"/>
              <a:buChar char="•"/>
            </a:pPr>
            <a:r>
              <a:rPr lang="en-US" sz="2000" b="1" dirty="0" smtClean="0">
                <a:solidFill>
                  <a:schemeClr val="tx2"/>
                </a:solidFill>
                <a:latin typeface="+mj-lt"/>
              </a:rPr>
              <a:t>Multiple </a:t>
            </a:r>
            <a:r>
              <a:rPr lang="en-US" sz="2000" b="1" dirty="0">
                <a:solidFill>
                  <a:schemeClr val="tx2"/>
                </a:solidFill>
                <a:latin typeface="+mj-lt"/>
              </a:rPr>
              <a:t>legislative sessions </a:t>
            </a:r>
            <a:r>
              <a:rPr lang="en-US" sz="2000" b="1" dirty="0" smtClean="0">
                <a:solidFill>
                  <a:schemeClr val="tx2"/>
                </a:solidFill>
                <a:latin typeface="+mj-lt"/>
              </a:rPr>
              <a:t>before passing</a:t>
            </a:r>
          </a:p>
          <a:p>
            <a:pPr marL="342900" indent="-342900">
              <a:buFont typeface="Arial" panose="020B0604020202020204" pitchFamily="34" charset="0"/>
              <a:buChar char="•"/>
            </a:pPr>
            <a:endParaRPr lang="en-US" sz="2000" b="1" dirty="0">
              <a:solidFill>
                <a:schemeClr val="tx2"/>
              </a:solidFill>
              <a:latin typeface="+mj-lt"/>
            </a:endParaRPr>
          </a:p>
          <a:p>
            <a:pPr marL="342900" indent="-342900">
              <a:buFont typeface="Arial" panose="020B0604020202020204" pitchFamily="34" charset="0"/>
              <a:buChar char="•"/>
            </a:pPr>
            <a:r>
              <a:rPr lang="en-US" sz="2000" b="1" dirty="0" smtClean="0">
                <a:solidFill>
                  <a:schemeClr val="tx2"/>
                </a:solidFill>
                <a:latin typeface="+mj-lt"/>
              </a:rPr>
              <a:t>Distinctions </a:t>
            </a:r>
            <a:r>
              <a:rPr lang="en-US" sz="2000" b="1" dirty="0">
                <a:solidFill>
                  <a:schemeClr val="tx2"/>
                </a:solidFill>
                <a:latin typeface="+mj-lt"/>
              </a:rPr>
              <a:t>between urban and non-urban areas, e.g., employee thresholds; different provisions (wage </a:t>
            </a:r>
            <a:r>
              <a:rPr lang="en-US" sz="2000" b="1" dirty="0" smtClean="0">
                <a:solidFill>
                  <a:schemeClr val="tx2"/>
                </a:solidFill>
                <a:latin typeface="+mj-lt"/>
              </a:rPr>
              <a:t>rates, paid v. unpaid sick time)</a:t>
            </a:r>
            <a:endParaRPr lang="en-US" sz="2000" b="1" dirty="0">
              <a:solidFill>
                <a:schemeClr val="tx2"/>
              </a:solidFill>
              <a:latin typeface="+mj-lt"/>
            </a:endParaRPr>
          </a:p>
          <a:p>
            <a:endParaRPr lang="en-US" sz="2000" b="1" dirty="0">
              <a:solidFill>
                <a:schemeClr val="tx2"/>
              </a:solidFill>
              <a:latin typeface="+mj-lt"/>
            </a:endParaRPr>
          </a:p>
        </p:txBody>
      </p:sp>
    </p:spTree>
    <p:extLst>
      <p:ext uri="{BB962C8B-B14F-4D97-AF65-F5344CB8AC3E}">
        <p14:creationId xmlns:p14="http://schemas.microsoft.com/office/powerpoint/2010/main" val="617203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546100"/>
            <a:ext cx="7772400" cy="1143000"/>
          </a:xfrm>
        </p:spPr>
        <p:txBody>
          <a:bodyPr/>
          <a:lstStyle/>
          <a:p>
            <a:r>
              <a:rPr lang="en-US" b="1" dirty="0" smtClean="0"/>
              <a:t>Safe Harbor</a:t>
            </a:r>
            <a:endParaRPr lang="en-US" b="1" dirty="0"/>
          </a:p>
        </p:txBody>
      </p:sp>
      <p:sp>
        <p:nvSpPr>
          <p:cNvPr id="3" name="TextBox 2"/>
          <p:cNvSpPr txBox="1"/>
          <p:nvPr/>
        </p:nvSpPr>
        <p:spPr>
          <a:xfrm>
            <a:off x="914400" y="1676400"/>
            <a:ext cx="7467600" cy="1631216"/>
          </a:xfrm>
          <a:prstGeom prst="rect">
            <a:avLst/>
          </a:prstGeom>
          <a:noFill/>
        </p:spPr>
        <p:txBody>
          <a:bodyPr wrap="square" rtlCol="0">
            <a:spAutoFit/>
          </a:bodyPr>
          <a:lstStyle/>
          <a:p>
            <a:endParaRPr lang="en-US" sz="2000" dirty="0" smtClean="0">
              <a:solidFill>
                <a:schemeClr val="tx2"/>
              </a:solidFill>
              <a:latin typeface="+mj-lt"/>
            </a:endParaRPr>
          </a:p>
          <a:p>
            <a:r>
              <a:rPr lang="en-US" sz="2000" b="1" dirty="0" smtClean="0">
                <a:solidFill>
                  <a:schemeClr val="tx2"/>
                </a:solidFill>
                <a:latin typeface="+mj-lt"/>
              </a:rPr>
              <a:t>Civil Penalties may not be assessed for Oregon Sick Time violations until  January 1, 2017.*</a:t>
            </a:r>
            <a:endParaRPr lang="en-US" sz="2000" b="1" dirty="0">
              <a:solidFill>
                <a:schemeClr val="tx2"/>
              </a:solidFill>
              <a:latin typeface="+mj-lt"/>
            </a:endParaRPr>
          </a:p>
          <a:p>
            <a:endParaRPr lang="en-US" sz="2000" b="1" dirty="0">
              <a:solidFill>
                <a:schemeClr val="tx2"/>
              </a:solidFill>
              <a:latin typeface="+mj-lt"/>
            </a:endParaRPr>
          </a:p>
          <a:p>
            <a:r>
              <a:rPr lang="en-US" sz="2000" b="1" dirty="0" smtClean="0">
                <a:solidFill>
                  <a:schemeClr val="tx2"/>
                </a:solidFill>
                <a:latin typeface="+mj-lt"/>
              </a:rPr>
              <a:t>*Does not cover civil suits</a:t>
            </a:r>
            <a:endParaRPr lang="en-US" sz="2000" b="1" dirty="0">
              <a:solidFill>
                <a:schemeClr val="tx2"/>
              </a:solidFill>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81400"/>
            <a:ext cx="2857500" cy="189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471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b="1" dirty="0" smtClean="0"/>
              <a:t>Paid v. Unpaid Sick Time</a:t>
            </a:r>
            <a:endParaRPr lang="en-US" b="1" dirty="0"/>
          </a:p>
        </p:txBody>
      </p:sp>
      <p:sp>
        <p:nvSpPr>
          <p:cNvPr id="6" name="TextBox 5"/>
          <p:cNvSpPr txBox="1"/>
          <p:nvPr/>
        </p:nvSpPr>
        <p:spPr>
          <a:xfrm>
            <a:off x="762000" y="2438400"/>
            <a:ext cx="7620000" cy="1631216"/>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tx2"/>
                </a:solidFill>
                <a:latin typeface="+mj-lt"/>
              </a:rPr>
              <a:t>Employers  with 10 or more employees (6 or more if the employer is located in Portland) must pay employees for sick time.</a:t>
            </a:r>
          </a:p>
          <a:p>
            <a:pPr marL="342900" indent="-342900">
              <a:buFont typeface="Arial" panose="020B0604020202020204" pitchFamily="34" charset="0"/>
              <a:buChar char="•"/>
            </a:pPr>
            <a:endParaRPr lang="en-US" sz="2000" b="1" dirty="0">
              <a:solidFill>
                <a:schemeClr val="tx2"/>
              </a:solidFill>
              <a:latin typeface="+mj-lt"/>
            </a:endParaRPr>
          </a:p>
          <a:p>
            <a:pPr marL="342900" indent="-342900">
              <a:buFont typeface="Arial" panose="020B0604020202020204" pitchFamily="34" charset="0"/>
              <a:buChar char="•"/>
            </a:pPr>
            <a:r>
              <a:rPr lang="en-US" sz="2000" b="1" dirty="0" smtClean="0">
                <a:solidFill>
                  <a:schemeClr val="tx2"/>
                </a:solidFill>
                <a:latin typeface="+mj-lt"/>
              </a:rPr>
              <a:t>All other employers must provide unpaid sick time.	</a:t>
            </a:r>
          </a:p>
          <a:p>
            <a:r>
              <a:rPr lang="en-US" sz="2000" dirty="0">
                <a:solidFill>
                  <a:schemeClr val="tx2"/>
                </a:solidFill>
                <a:latin typeface="+mj-lt"/>
              </a:rPr>
              <a:t>	</a:t>
            </a:r>
            <a:r>
              <a:rPr lang="en-US" sz="2000" dirty="0" smtClean="0">
                <a:solidFill>
                  <a:schemeClr val="tx2"/>
                </a:solidFill>
                <a:latin typeface="+mj-lt"/>
              </a:rPr>
              <a:t>	</a:t>
            </a:r>
            <a:endParaRPr lang="en-US" sz="2000" dirty="0">
              <a:solidFill>
                <a:schemeClr val="tx2"/>
              </a:solidFill>
              <a:latin typeface="+mj-lt"/>
            </a:endParaRPr>
          </a:p>
        </p:txBody>
      </p:sp>
    </p:spTree>
    <p:extLst>
      <p:ext uri="{BB962C8B-B14F-4D97-AF65-F5344CB8AC3E}">
        <p14:creationId xmlns:p14="http://schemas.microsoft.com/office/powerpoint/2010/main" val="231131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6611779"/>
            <a:ext cx="184731" cy="246221"/>
          </a:xfrm>
          <a:prstGeom prst="rect">
            <a:avLst/>
          </a:prstGeom>
          <a:noFill/>
        </p:spPr>
        <p:txBody>
          <a:bodyPr wrap="none" rtlCol="0">
            <a:spAutoFit/>
          </a:bodyPr>
          <a:lstStyle/>
          <a:p>
            <a:endParaRPr lang="en-US" sz="1000" dirty="0"/>
          </a:p>
        </p:txBody>
      </p:sp>
      <p:graphicFrame>
        <p:nvGraphicFramePr>
          <p:cNvPr id="13" name="Table 12"/>
          <p:cNvGraphicFramePr>
            <a:graphicFrameLocks noGrp="1"/>
          </p:cNvGraphicFramePr>
          <p:nvPr>
            <p:extLst>
              <p:ext uri="{D42A27DB-BD31-4B8C-83A1-F6EECF244321}">
                <p14:modId xmlns:p14="http://schemas.microsoft.com/office/powerpoint/2010/main" val="1103274494"/>
              </p:ext>
            </p:extLst>
          </p:nvPr>
        </p:nvGraphicFramePr>
        <p:xfrm>
          <a:off x="2819400" y="304796"/>
          <a:ext cx="4191000" cy="6306982"/>
        </p:xfrm>
        <a:graphic>
          <a:graphicData uri="http://schemas.openxmlformats.org/drawingml/2006/table">
            <a:tbl>
              <a:tblPr firstRow="1" firstCol="1" bandRow="1">
                <a:tableStyleId>{5C22544A-7EE6-4342-B048-85BDC9FD1C3A}</a:tableStyleId>
              </a:tblPr>
              <a:tblGrid>
                <a:gridCol w="991108"/>
                <a:gridCol w="1104391"/>
                <a:gridCol w="928069"/>
                <a:gridCol w="1167432"/>
              </a:tblGrid>
              <a:tr h="1015591">
                <a:tc>
                  <a:txBody>
                    <a:bodyPr/>
                    <a:lstStyle/>
                    <a:p>
                      <a:endParaRPr lang="en-US" sz="1000" dirty="0">
                        <a:effectLst/>
                        <a:latin typeface="Times New Roman"/>
                      </a:endParaRPr>
                    </a:p>
                  </a:txBody>
                  <a:tcPr marL="68580" marR="68580" marT="0" marB="0" anchor="b">
                    <a:noFill/>
                  </a:tcPr>
                </a:tc>
                <a:tc>
                  <a:txBody>
                    <a:bodyPr/>
                    <a:lstStyle/>
                    <a:p>
                      <a:pPr marL="0" marR="0" algn="ctr">
                        <a:spcBef>
                          <a:spcPts val="0"/>
                        </a:spcBef>
                        <a:spcAft>
                          <a:spcPts val="0"/>
                        </a:spcAft>
                      </a:pPr>
                      <a:r>
                        <a:rPr lang="en-US" sz="1300" dirty="0">
                          <a:effectLst/>
                        </a:rPr>
                        <a:t>Standard</a:t>
                      </a:r>
                      <a:endParaRPr lang="en-US" sz="1200" dirty="0">
                        <a:effectLst/>
                      </a:endParaRPr>
                    </a:p>
                    <a:p>
                      <a:pPr marL="0" marR="0" algn="ctr">
                        <a:spcBef>
                          <a:spcPts val="0"/>
                        </a:spcBef>
                        <a:spcAft>
                          <a:spcPts val="0"/>
                        </a:spcAft>
                      </a:pPr>
                      <a:r>
                        <a:rPr lang="en-US" sz="1200" dirty="0">
                          <a:effectLst/>
                        </a:rPr>
                        <a:t>“Region 1”</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effectLst/>
                        </a:rPr>
                        <a:t>Metro Urban Growth Boundary</a:t>
                      </a:r>
                      <a:endParaRPr lang="en-US" sz="1200" dirty="0">
                        <a:effectLst/>
                      </a:endParaRPr>
                    </a:p>
                    <a:p>
                      <a:pPr marL="0" marR="0" algn="ctr">
                        <a:spcBef>
                          <a:spcPts val="0"/>
                        </a:spcBef>
                        <a:spcAft>
                          <a:spcPts val="0"/>
                        </a:spcAft>
                      </a:pPr>
                      <a:r>
                        <a:rPr lang="en-US" sz="1300" dirty="0">
                          <a:effectLst/>
                        </a:rPr>
                        <a:t>“Region 2”</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dirty="0">
                          <a:effectLst/>
                        </a:rPr>
                        <a:t>Nonurban counties</a:t>
                      </a:r>
                      <a:endParaRPr lang="en-US" sz="1200" dirty="0">
                        <a:effectLst/>
                      </a:endParaRPr>
                    </a:p>
                    <a:p>
                      <a:pPr marL="0" marR="0" algn="ctr">
                        <a:spcBef>
                          <a:spcPts val="0"/>
                        </a:spcBef>
                        <a:spcAft>
                          <a:spcPts val="0"/>
                        </a:spcAft>
                      </a:pPr>
                      <a:r>
                        <a:rPr lang="en-US" sz="1300" dirty="0">
                          <a:effectLst/>
                        </a:rPr>
                        <a:t>“Region 3”</a:t>
                      </a:r>
                      <a:endParaRPr lang="en-US" sz="1200" dirty="0">
                        <a:effectLst/>
                        <a:latin typeface="Times New Roman"/>
                        <a:ea typeface="Times New Roman"/>
                      </a:endParaRPr>
                    </a:p>
                  </a:txBody>
                  <a:tcPr marL="68580" marR="68580" marT="0" marB="0" anchor="ctr"/>
                </a:tc>
              </a:tr>
              <a:tr h="427832">
                <a:tc>
                  <a:txBody>
                    <a:bodyPr/>
                    <a:lstStyle/>
                    <a:p>
                      <a:pPr marL="0" marR="0" algn="ctr">
                        <a:spcBef>
                          <a:spcPts val="0"/>
                        </a:spcBef>
                        <a:spcAft>
                          <a:spcPts val="0"/>
                        </a:spcAft>
                      </a:pPr>
                      <a:r>
                        <a:rPr lang="en-US" sz="1200" dirty="0">
                          <a:effectLst/>
                        </a:rPr>
                        <a:t>January 1, 2016</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$9.25</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$9.25</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$9.25</a:t>
                      </a:r>
                      <a:endParaRPr lang="en-US" sz="1200" dirty="0">
                        <a:effectLst/>
                        <a:latin typeface="Times New Roman"/>
                        <a:ea typeface="Times New Roman"/>
                      </a:endParaRPr>
                    </a:p>
                  </a:txBody>
                  <a:tcPr marL="68580" marR="68580" marT="0" marB="0"/>
                </a:tc>
              </a:tr>
              <a:tr h="427832">
                <a:tc>
                  <a:txBody>
                    <a:bodyPr/>
                    <a:lstStyle/>
                    <a:p>
                      <a:pPr marL="0" marR="0" algn="ctr">
                        <a:spcBef>
                          <a:spcPts val="0"/>
                        </a:spcBef>
                        <a:spcAft>
                          <a:spcPts val="0"/>
                        </a:spcAft>
                      </a:pPr>
                      <a:r>
                        <a:rPr lang="en-US" sz="1200" dirty="0">
                          <a:effectLst/>
                        </a:rPr>
                        <a:t>July 1, 2016</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$9.75</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$9.75</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$9.50</a:t>
                      </a:r>
                      <a:endParaRPr lang="en-US" sz="1200" dirty="0">
                        <a:effectLst/>
                        <a:latin typeface="Times New Roman"/>
                        <a:ea typeface="Times New Roman"/>
                      </a:endParaRPr>
                    </a:p>
                  </a:txBody>
                  <a:tcPr marL="68580" marR="68580" marT="0" marB="0"/>
                </a:tc>
              </a:tr>
              <a:tr h="427832">
                <a:tc>
                  <a:txBody>
                    <a:bodyPr/>
                    <a:lstStyle/>
                    <a:p>
                      <a:pPr marL="0" marR="0" algn="ctr">
                        <a:spcBef>
                          <a:spcPts val="0"/>
                        </a:spcBef>
                        <a:spcAft>
                          <a:spcPts val="0"/>
                        </a:spcAft>
                      </a:pPr>
                      <a:r>
                        <a:rPr lang="en-US" sz="1200" dirty="0">
                          <a:effectLst/>
                        </a:rPr>
                        <a:t>July 1, 2017</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$10.25</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$11.25</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$10.00</a:t>
                      </a:r>
                      <a:endParaRPr lang="en-US" sz="1200" dirty="0">
                        <a:effectLst/>
                        <a:latin typeface="Times New Roman"/>
                        <a:ea typeface="Times New Roman"/>
                      </a:endParaRPr>
                    </a:p>
                  </a:txBody>
                  <a:tcPr marL="68580" marR="68580" marT="0" marB="0"/>
                </a:tc>
              </a:tr>
              <a:tr h="427832">
                <a:tc>
                  <a:txBody>
                    <a:bodyPr/>
                    <a:lstStyle/>
                    <a:p>
                      <a:pPr marL="0" marR="0" algn="ctr">
                        <a:spcBef>
                          <a:spcPts val="0"/>
                        </a:spcBef>
                        <a:spcAft>
                          <a:spcPts val="0"/>
                        </a:spcAft>
                      </a:pPr>
                      <a:r>
                        <a:rPr lang="en-US" sz="1200" dirty="0">
                          <a:effectLst/>
                        </a:rPr>
                        <a:t>July 1, 2018</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$10.75</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$12.00</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$10.50</a:t>
                      </a:r>
                      <a:endParaRPr lang="en-US" sz="1200" dirty="0">
                        <a:effectLst/>
                        <a:latin typeface="Times New Roman"/>
                        <a:ea typeface="Times New Roman"/>
                      </a:endParaRPr>
                    </a:p>
                  </a:txBody>
                  <a:tcPr marL="68580" marR="68580" marT="0" marB="0"/>
                </a:tc>
              </a:tr>
              <a:tr h="427832">
                <a:tc>
                  <a:txBody>
                    <a:bodyPr/>
                    <a:lstStyle/>
                    <a:p>
                      <a:pPr marL="0" marR="0" algn="ctr">
                        <a:spcBef>
                          <a:spcPts val="0"/>
                        </a:spcBef>
                        <a:spcAft>
                          <a:spcPts val="0"/>
                        </a:spcAft>
                      </a:pPr>
                      <a:r>
                        <a:rPr lang="en-US" sz="1200" dirty="0">
                          <a:effectLst/>
                        </a:rPr>
                        <a:t>July   1, 2019</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$11.25</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$12.50</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$11.00</a:t>
                      </a:r>
                      <a:endParaRPr lang="en-US" sz="1200" dirty="0">
                        <a:effectLst/>
                        <a:latin typeface="Times New Roman"/>
                        <a:ea typeface="Times New Roman"/>
                      </a:endParaRPr>
                    </a:p>
                  </a:txBody>
                  <a:tcPr marL="68580" marR="68580" marT="0" marB="0"/>
                </a:tc>
              </a:tr>
              <a:tr h="427832">
                <a:tc>
                  <a:txBody>
                    <a:bodyPr/>
                    <a:lstStyle/>
                    <a:p>
                      <a:pPr marL="0" marR="0" algn="ctr">
                        <a:spcBef>
                          <a:spcPts val="0"/>
                        </a:spcBef>
                        <a:spcAft>
                          <a:spcPts val="0"/>
                        </a:spcAft>
                      </a:pPr>
                      <a:r>
                        <a:rPr lang="en-US" sz="1200" dirty="0">
                          <a:effectLst/>
                        </a:rPr>
                        <a:t>July 1, 2020</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$12.00</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$13.25</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$11.50</a:t>
                      </a:r>
                      <a:endParaRPr lang="en-US" sz="1200" dirty="0">
                        <a:effectLst/>
                        <a:latin typeface="Times New Roman"/>
                        <a:ea typeface="Times New Roman"/>
                      </a:endParaRPr>
                    </a:p>
                  </a:txBody>
                  <a:tcPr marL="68580" marR="68580" marT="0" marB="0"/>
                </a:tc>
              </a:tr>
              <a:tr h="427832">
                <a:tc>
                  <a:txBody>
                    <a:bodyPr/>
                    <a:lstStyle/>
                    <a:p>
                      <a:pPr marL="0" marR="0" algn="ctr">
                        <a:spcBef>
                          <a:spcPts val="0"/>
                        </a:spcBef>
                        <a:spcAft>
                          <a:spcPts val="0"/>
                        </a:spcAft>
                      </a:pPr>
                      <a:r>
                        <a:rPr lang="en-US" sz="1200" dirty="0">
                          <a:effectLst/>
                        </a:rPr>
                        <a:t>July 1, 2021</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$12.75</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$14.00</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$12.00</a:t>
                      </a:r>
                      <a:endParaRPr lang="en-US" sz="1200" dirty="0">
                        <a:effectLst/>
                        <a:latin typeface="Times New Roman"/>
                        <a:ea typeface="Times New Roman"/>
                      </a:endParaRPr>
                    </a:p>
                  </a:txBody>
                  <a:tcPr marL="68580" marR="68580" marT="0" marB="0"/>
                </a:tc>
              </a:tr>
              <a:tr h="427832">
                <a:tc>
                  <a:txBody>
                    <a:bodyPr/>
                    <a:lstStyle/>
                    <a:p>
                      <a:pPr marL="0" marR="0" algn="ctr">
                        <a:spcBef>
                          <a:spcPts val="0"/>
                        </a:spcBef>
                        <a:spcAft>
                          <a:spcPts val="0"/>
                        </a:spcAft>
                      </a:pPr>
                      <a:r>
                        <a:rPr lang="en-US" sz="1200" dirty="0">
                          <a:effectLst/>
                        </a:rPr>
                        <a:t>July 1, 2022</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$13.50</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$14.75</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$12.50</a:t>
                      </a:r>
                      <a:endParaRPr lang="en-US" sz="1200" dirty="0">
                        <a:effectLst/>
                        <a:latin typeface="Times New Roman"/>
                        <a:ea typeface="Times New Roman"/>
                      </a:endParaRPr>
                    </a:p>
                  </a:txBody>
                  <a:tcPr marL="68580" marR="68580" marT="0" marB="0"/>
                </a:tc>
              </a:tr>
              <a:tr h="1868735">
                <a:tc>
                  <a:txBody>
                    <a:bodyPr/>
                    <a:lstStyle/>
                    <a:p>
                      <a:pPr marL="0" marR="0" algn="ctr">
                        <a:spcBef>
                          <a:spcPts val="0"/>
                        </a:spcBef>
                        <a:spcAft>
                          <a:spcPts val="0"/>
                        </a:spcAft>
                      </a:pPr>
                      <a:r>
                        <a:rPr lang="en-US" sz="1200" dirty="0">
                          <a:effectLst/>
                        </a:rPr>
                        <a:t>July 1, 2023</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Adjusted annually based on the increase, if any, to the US City average Consumer Price Index for All Urban Consumers</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$1.25 over the standard minimum wage</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$1 less than the standard minimum wage</a:t>
                      </a:r>
                      <a:endParaRPr lang="en-US" sz="1200" dirty="0">
                        <a:effectLst/>
                        <a:latin typeface="Times New Roman"/>
                        <a:ea typeface="Times New Roman"/>
                      </a:endParaRPr>
                    </a:p>
                  </a:txBody>
                  <a:tcPr marL="68580" marR="68580" marT="0" marB="0"/>
                </a:tc>
              </a:tr>
            </a:tbl>
          </a:graphicData>
        </a:graphic>
      </p:graphicFrame>
      <p:pic>
        <p:nvPicPr>
          <p:cNvPr id="4" name="Picture 3" descr="http://www.oregon.gov/boli/WHD/OMW/PublishingImages/Min_Wage_Map_of_Oregon_Web.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31" y="1371600"/>
            <a:ext cx="2406069" cy="1866900"/>
          </a:xfrm>
          <a:prstGeom prst="rect">
            <a:avLst/>
          </a:prstGeom>
          <a:noFill/>
          <a:ln>
            <a:noFill/>
          </a:ln>
        </p:spPr>
      </p:pic>
      <p:sp>
        <p:nvSpPr>
          <p:cNvPr id="2" name="Rectangle 1"/>
          <p:cNvSpPr/>
          <p:nvPr/>
        </p:nvSpPr>
        <p:spPr>
          <a:xfrm>
            <a:off x="345613" y="685800"/>
            <a:ext cx="3370923" cy="400110"/>
          </a:xfrm>
          <a:prstGeom prst="rect">
            <a:avLst/>
          </a:prstGeom>
        </p:spPr>
        <p:txBody>
          <a:bodyPr wrap="none">
            <a:spAutoFit/>
          </a:bodyPr>
          <a:lstStyle/>
          <a:p>
            <a:r>
              <a:rPr lang="en-US" sz="2000" b="1" dirty="0"/>
              <a:t>Oregon </a:t>
            </a:r>
            <a:r>
              <a:rPr lang="en-US" sz="2000" b="1" dirty="0" smtClean="0"/>
              <a:t>Minimum Wage Rates</a:t>
            </a:r>
            <a:endParaRPr lang="en-US" sz="2000" b="1" dirty="0"/>
          </a:p>
        </p:txBody>
      </p:sp>
    </p:spTree>
    <p:extLst>
      <p:ext uri="{BB962C8B-B14F-4D97-AF65-F5344CB8AC3E}">
        <p14:creationId xmlns:p14="http://schemas.microsoft.com/office/powerpoint/2010/main" val="303794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3" y="381000"/>
            <a:ext cx="8229600" cy="1143000"/>
          </a:xfrm>
        </p:spPr>
        <p:txBody>
          <a:bodyPr>
            <a:normAutofit fontScale="90000"/>
          </a:bodyPr>
          <a:lstStyle/>
          <a:p>
            <a:r>
              <a:rPr lang="en-US" b="1" dirty="0" smtClean="0"/>
              <a:t>Requirements of Oregon’s Sick Time Law:</a:t>
            </a:r>
            <a:br>
              <a:rPr lang="en-US" b="1" dirty="0" smtClean="0"/>
            </a:br>
            <a:r>
              <a:rPr lang="en-US" b="1" dirty="0" smtClean="0"/>
              <a:t>Accrual</a:t>
            </a:r>
            <a:endParaRPr lang="en-US" b="1" dirty="0"/>
          </a:p>
        </p:txBody>
      </p:sp>
      <p:sp>
        <p:nvSpPr>
          <p:cNvPr id="3" name="Date Placeholder 2"/>
          <p:cNvSpPr>
            <a:spLocks noGrp="1"/>
          </p:cNvSpPr>
          <p:nvPr>
            <p:ph type="dt" sz="half" idx="10"/>
          </p:nvPr>
        </p:nvSpPr>
        <p:spPr/>
        <p:txBody>
          <a:bodyPr/>
          <a:lstStyle/>
          <a:p>
            <a:fld id="{79CD4847-11EF-4466-A8AD-85CDB7B49118}" type="datetime2">
              <a:rPr lang="en-US" smtClean="0"/>
              <a:t>Tuesday, August 02, 2016</a:t>
            </a:fld>
            <a:endParaRPr lang="en-US" dirty="0"/>
          </a:p>
        </p:txBody>
      </p:sp>
      <p:sp>
        <p:nvSpPr>
          <p:cNvPr id="4" name="TextBox 3"/>
          <p:cNvSpPr txBox="1"/>
          <p:nvPr/>
        </p:nvSpPr>
        <p:spPr>
          <a:xfrm>
            <a:off x="367553" y="1752600"/>
            <a:ext cx="8382000" cy="4708981"/>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tx2"/>
                </a:solidFill>
                <a:latin typeface="+mj-lt"/>
              </a:rPr>
              <a:t>Employees begin accruing sick time on the first day of employment</a:t>
            </a:r>
          </a:p>
          <a:p>
            <a:pPr marL="342900" indent="-342900">
              <a:spcBef>
                <a:spcPts val="1200"/>
              </a:spcBef>
              <a:buFont typeface="Arial" panose="020B0604020202020204" pitchFamily="34" charset="0"/>
              <a:buChar char="•"/>
            </a:pPr>
            <a:r>
              <a:rPr lang="en-US" sz="2000" b="1" dirty="0" smtClean="0">
                <a:solidFill>
                  <a:schemeClr val="tx2"/>
                </a:solidFill>
                <a:latin typeface="+mj-lt"/>
              </a:rPr>
              <a:t>Employees earn one hour of sick time for every 30 hours or 1 1/3 hours for every 40 hours worked*</a:t>
            </a:r>
          </a:p>
          <a:p>
            <a:pPr marL="342900" indent="-342900">
              <a:spcBef>
                <a:spcPts val="1200"/>
              </a:spcBef>
              <a:buFont typeface="Arial" panose="020B0604020202020204" pitchFamily="34" charset="0"/>
              <a:buChar char="•"/>
            </a:pPr>
            <a:r>
              <a:rPr lang="en-US" sz="2000" b="1" dirty="0" smtClean="0">
                <a:solidFill>
                  <a:schemeClr val="tx2"/>
                </a:solidFill>
                <a:latin typeface="+mj-lt"/>
              </a:rPr>
              <a:t>Employees may use accrued sick time after 90 days of employment</a:t>
            </a:r>
          </a:p>
          <a:p>
            <a:pPr marL="342900" indent="-342900">
              <a:spcBef>
                <a:spcPts val="1200"/>
              </a:spcBef>
              <a:buFont typeface="Arial" panose="020B0604020202020204" pitchFamily="34" charset="0"/>
              <a:buChar char="•"/>
            </a:pPr>
            <a:r>
              <a:rPr lang="en-US" sz="2000" b="1" dirty="0" smtClean="0">
                <a:solidFill>
                  <a:schemeClr val="tx2"/>
                </a:solidFill>
                <a:latin typeface="+mj-lt"/>
              </a:rPr>
              <a:t>Employers may “front load” 40 hours of sick time at the beginning of the year rather than track sick time hours accrued		</a:t>
            </a:r>
          </a:p>
          <a:p>
            <a:pPr>
              <a:spcBef>
                <a:spcPts val="1200"/>
              </a:spcBef>
            </a:pPr>
            <a:r>
              <a:rPr lang="en-US" sz="2000" b="1" dirty="0">
                <a:solidFill>
                  <a:schemeClr val="tx2"/>
                </a:solidFill>
                <a:latin typeface="+mj-lt"/>
              </a:rPr>
              <a:t>	</a:t>
            </a:r>
            <a:r>
              <a:rPr lang="en-US" sz="2000" b="1" dirty="0" smtClean="0">
                <a:solidFill>
                  <a:schemeClr val="tx2"/>
                </a:solidFill>
                <a:latin typeface="+mj-lt"/>
              </a:rPr>
              <a:t>	*FLSA </a:t>
            </a:r>
            <a:r>
              <a:rPr lang="en-US" sz="2000" b="1" dirty="0">
                <a:solidFill>
                  <a:schemeClr val="tx2"/>
                </a:solidFill>
                <a:latin typeface="+mj-lt"/>
              </a:rPr>
              <a:t>exempt employees paid on a salary basis are </a:t>
            </a:r>
            <a:r>
              <a:rPr lang="en-US" sz="2000" b="1" dirty="0" smtClean="0">
                <a:solidFill>
                  <a:schemeClr val="tx2"/>
                </a:solidFill>
                <a:latin typeface="+mj-lt"/>
              </a:rPr>
              <a:t>			presumed </a:t>
            </a:r>
            <a:r>
              <a:rPr lang="en-US" sz="2000" b="1" dirty="0">
                <a:solidFill>
                  <a:schemeClr val="tx2"/>
                </a:solidFill>
                <a:latin typeface="+mj-lt"/>
              </a:rPr>
              <a:t>to work 40 hours each work week for purposes of </a:t>
            </a:r>
            <a:r>
              <a:rPr lang="en-US" sz="2000" b="1" dirty="0" smtClean="0">
                <a:solidFill>
                  <a:schemeClr val="tx2"/>
                </a:solidFill>
                <a:latin typeface="+mj-lt"/>
              </a:rPr>
              <a:t>		accruing </a:t>
            </a:r>
            <a:r>
              <a:rPr lang="en-US" sz="2000" b="1" dirty="0">
                <a:solidFill>
                  <a:schemeClr val="tx2"/>
                </a:solidFill>
                <a:latin typeface="+mj-lt"/>
              </a:rPr>
              <a:t>Oregon Sick Time unless the actual work week is </a:t>
            </a:r>
            <a:r>
              <a:rPr lang="en-US" sz="2000" b="1" dirty="0" smtClean="0">
                <a:solidFill>
                  <a:schemeClr val="tx2"/>
                </a:solidFill>
                <a:latin typeface="+mj-lt"/>
              </a:rPr>
              <a:t>		less </a:t>
            </a:r>
            <a:r>
              <a:rPr lang="en-US" sz="2000" b="1" dirty="0">
                <a:solidFill>
                  <a:schemeClr val="tx2"/>
                </a:solidFill>
                <a:latin typeface="+mj-lt"/>
              </a:rPr>
              <a:t>than 40 hours, in which case Oregon Sick Time accrues </a:t>
            </a:r>
            <a:r>
              <a:rPr lang="en-US" sz="2000" b="1" dirty="0" smtClean="0">
                <a:solidFill>
                  <a:schemeClr val="tx2"/>
                </a:solidFill>
                <a:latin typeface="+mj-lt"/>
              </a:rPr>
              <a:t>		based </a:t>
            </a:r>
            <a:r>
              <a:rPr lang="en-US" sz="2000" b="1" dirty="0">
                <a:solidFill>
                  <a:schemeClr val="tx2"/>
                </a:solidFill>
                <a:latin typeface="+mj-lt"/>
              </a:rPr>
              <a:t>on the actual work week.</a:t>
            </a:r>
          </a:p>
          <a:p>
            <a:pPr marL="342900" indent="-342900">
              <a:buFont typeface="Arial" panose="020B0604020202020204" pitchFamily="34" charset="0"/>
              <a:buChar char="•"/>
            </a:pPr>
            <a:endParaRPr lang="en-US" sz="2000" b="1" dirty="0" smtClean="0">
              <a:solidFill>
                <a:schemeClr val="tx2"/>
              </a:solidFill>
              <a:latin typeface="+mj-lt"/>
            </a:endParaRPr>
          </a:p>
          <a:p>
            <a:r>
              <a:rPr lang="en-US" sz="2000" dirty="0">
                <a:solidFill>
                  <a:schemeClr val="tx2"/>
                </a:solidFill>
                <a:latin typeface="+mj-lt"/>
              </a:rPr>
              <a:t>	</a:t>
            </a:r>
            <a:r>
              <a:rPr lang="en-US" sz="2000" dirty="0" smtClean="0">
                <a:solidFill>
                  <a:schemeClr val="tx2"/>
                </a:solidFill>
                <a:latin typeface="+mj-lt"/>
              </a:rPr>
              <a:t>	</a:t>
            </a:r>
            <a:endParaRPr lang="en-US" sz="2000" dirty="0">
              <a:solidFill>
                <a:schemeClr val="tx2"/>
              </a:solidFill>
              <a:latin typeface="+mj-lt"/>
            </a:endParaRPr>
          </a:p>
        </p:txBody>
      </p:sp>
    </p:spTree>
    <p:extLst>
      <p:ext uri="{BB962C8B-B14F-4D97-AF65-F5344CB8AC3E}">
        <p14:creationId xmlns:p14="http://schemas.microsoft.com/office/powerpoint/2010/main" val="158263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838201" y="1454497"/>
            <a:ext cx="6934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en-US" sz="4000" b="1" dirty="0">
                <a:latin typeface="+mj-lt"/>
                <a:cs typeface="Arial" pitchFamily="34" charset="0"/>
              </a:rPr>
              <a:t>Existing PTO, vacation plans</a:t>
            </a:r>
            <a:endParaRPr kumimoji="0" lang="en-US" altLang="en-US" sz="4000" b="1" i="0" u="none" strike="noStrike" cap="none" normalizeH="0" baseline="0" dirty="0" smtClean="0">
              <a:ln>
                <a:noFill/>
              </a:ln>
              <a:solidFill>
                <a:schemeClr val="tx1"/>
              </a:solidFill>
              <a:effectLst/>
              <a:latin typeface="+mj-lt"/>
              <a:cs typeface="Arial" pitchFamily="34" charset="0"/>
            </a:endParaRPr>
          </a:p>
        </p:txBody>
      </p:sp>
      <p:sp>
        <p:nvSpPr>
          <p:cNvPr id="5" name="TextBox 4"/>
          <p:cNvSpPr txBox="1"/>
          <p:nvPr/>
        </p:nvSpPr>
        <p:spPr>
          <a:xfrm>
            <a:off x="838201" y="2667000"/>
            <a:ext cx="7391400" cy="2246769"/>
          </a:xfrm>
          <a:prstGeom prst="rect">
            <a:avLst/>
          </a:prstGeom>
          <a:noFill/>
        </p:spPr>
        <p:txBody>
          <a:bodyPr wrap="square" rtlCol="0">
            <a:spAutoFit/>
          </a:bodyPr>
          <a:lstStyle/>
          <a:p>
            <a:r>
              <a:rPr lang="en-US" sz="2000" b="1" dirty="0" smtClean="0">
                <a:solidFill>
                  <a:schemeClr val="tx2"/>
                </a:solidFill>
                <a:latin typeface="+mj-lt"/>
              </a:rPr>
              <a:t>Employers with a sick leave policy, vacation policy, paid personal time off or other paid time off program that is substantially equivalent to the minimum requirements of Oregon Sick Time are deemed to in compliance with the law.</a:t>
            </a:r>
          </a:p>
          <a:p>
            <a:endParaRPr lang="en-US" sz="2000" b="1" dirty="0" smtClean="0">
              <a:solidFill>
                <a:schemeClr val="tx2"/>
              </a:solidFill>
              <a:latin typeface="+mj-lt"/>
            </a:endParaRPr>
          </a:p>
          <a:p>
            <a:endParaRPr lang="en-US" sz="2000" b="1" dirty="0">
              <a:solidFill>
                <a:schemeClr val="tx2"/>
              </a:solidFill>
              <a:latin typeface="+mj-lt"/>
            </a:endParaRPr>
          </a:p>
          <a:p>
            <a:endParaRPr lang="en-US" sz="2000" b="1" dirty="0">
              <a:solidFill>
                <a:schemeClr val="tx2"/>
              </a:solidFill>
              <a:latin typeface="+mj-lt"/>
            </a:endParaRPr>
          </a:p>
        </p:txBody>
      </p:sp>
    </p:spTree>
    <p:extLst>
      <p:ext uri="{BB962C8B-B14F-4D97-AF65-F5344CB8AC3E}">
        <p14:creationId xmlns:p14="http://schemas.microsoft.com/office/powerpoint/2010/main" val="353550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05800" cy="1143000"/>
          </a:xfrm>
        </p:spPr>
        <p:txBody>
          <a:bodyPr/>
          <a:lstStyle/>
          <a:p>
            <a:r>
              <a:rPr lang="en-US" b="1" dirty="0" smtClean="0"/>
              <a:t>“Employee” – Exceptions </a:t>
            </a:r>
            <a:endParaRPr lang="en-US" b="1" dirty="0"/>
          </a:p>
        </p:txBody>
      </p:sp>
      <p:sp>
        <p:nvSpPr>
          <p:cNvPr id="4" name="TextBox 3"/>
          <p:cNvSpPr txBox="1"/>
          <p:nvPr/>
        </p:nvSpPr>
        <p:spPr>
          <a:xfrm>
            <a:off x="914399" y="1600200"/>
            <a:ext cx="7835153" cy="5016758"/>
          </a:xfrm>
          <a:prstGeom prst="rect">
            <a:avLst/>
          </a:prstGeom>
          <a:noFill/>
        </p:spPr>
        <p:txBody>
          <a:bodyPr wrap="square" rtlCol="0">
            <a:spAutoFit/>
          </a:bodyPr>
          <a:lstStyle/>
          <a:p>
            <a:r>
              <a:rPr lang="en-US" sz="2000" b="1" dirty="0">
                <a:solidFill>
                  <a:schemeClr val="tx2"/>
                </a:solidFill>
                <a:latin typeface="+mj-lt"/>
              </a:rPr>
              <a:t>The following are </a:t>
            </a:r>
            <a:r>
              <a:rPr lang="en-US" sz="2000" b="1" u="sng" dirty="0">
                <a:solidFill>
                  <a:schemeClr val="tx2"/>
                </a:solidFill>
                <a:latin typeface="+mj-lt"/>
              </a:rPr>
              <a:t>not</a:t>
            </a:r>
            <a:r>
              <a:rPr lang="en-US" sz="2000" b="1" dirty="0">
                <a:solidFill>
                  <a:schemeClr val="tx2"/>
                </a:solidFill>
                <a:latin typeface="+mj-lt"/>
              </a:rPr>
              <a:t> </a:t>
            </a:r>
            <a:r>
              <a:rPr lang="en-US" sz="2000" b="1" dirty="0" smtClean="0">
                <a:solidFill>
                  <a:schemeClr val="tx2"/>
                </a:solidFill>
                <a:latin typeface="+mj-lt"/>
              </a:rPr>
              <a:t>employees:</a:t>
            </a:r>
          </a:p>
          <a:p>
            <a:endParaRPr lang="en-US" sz="2000" b="1" dirty="0">
              <a:solidFill>
                <a:schemeClr val="tx2"/>
              </a:solidFill>
              <a:latin typeface="+mj-lt"/>
            </a:endParaRPr>
          </a:p>
          <a:p>
            <a:pPr marL="800100" lvl="1" indent="-342900">
              <a:buFont typeface="Arial" panose="020B0604020202020204" pitchFamily="34" charset="0"/>
              <a:buChar char="•"/>
            </a:pPr>
            <a:r>
              <a:rPr lang="en-US" sz="2000" b="1" dirty="0" smtClean="0">
                <a:solidFill>
                  <a:schemeClr val="tx2"/>
                </a:solidFill>
                <a:latin typeface="+mj-lt"/>
              </a:rPr>
              <a:t>Employees receiving paid sick time under federal law</a:t>
            </a:r>
          </a:p>
          <a:p>
            <a:r>
              <a:rPr lang="en-US" sz="2000" b="1" dirty="0" smtClean="0">
                <a:solidFill>
                  <a:schemeClr val="tx2"/>
                </a:solidFill>
                <a:latin typeface="+mj-lt"/>
              </a:rPr>
              <a:t>	</a:t>
            </a:r>
            <a:endParaRPr lang="en-US" sz="2000" b="1" dirty="0">
              <a:solidFill>
                <a:schemeClr val="tx2"/>
              </a:solidFill>
              <a:latin typeface="+mj-lt"/>
            </a:endParaRPr>
          </a:p>
          <a:p>
            <a:pPr marL="800100" lvl="1" indent="-342900">
              <a:buFont typeface="Arial" panose="020B0604020202020204" pitchFamily="34" charset="0"/>
              <a:buChar char="•"/>
            </a:pPr>
            <a:r>
              <a:rPr lang="en-US" sz="2000" b="1" dirty="0" smtClean="0">
                <a:solidFill>
                  <a:schemeClr val="tx2"/>
                </a:solidFill>
                <a:latin typeface="+mj-lt"/>
              </a:rPr>
              <a:t>Independent Contractors</a:t>
            </a:r>
          </a:p>
          <a:p>
            <a:endParaRPr lang="en-US" sz="2000" b="1" dirty="0">
              <a:solidFill>
                <a:schemeClr val="tx2"/>
              </a:solidFill>
              <a:latin typeface="+mj-lt"/>
            </a:endParaRPr>
          </a:p>
          <a:p>
            <a:pPr marL="800100" lvl="1" indent="-342900">
              <a:buFont typeface="Arial" panose="020B0604020202020204" pitchFamily="34" charset="0"/>
              <a:buChar char="•"/>
            </a:pPr>
            <a:r>
              <a:rPr lang="en-US" sz="2000" b="1" dirty="0" smtClean="0">
                <a:solidFill>
                  <a:schemeClr val="tx2"/>
                </a:solidFill>
                <a:latin typeface="+mj-lt"/>
              </a:rPr>
              <a:t>Work Training participants</a:t>
            </a:r>
          </a:p>
          <a:p>
            <a:endParaRPr lang="en-US" sz="2000" b="1" dirty="0">
              <a:solidFill>
                <a:schemeClr val="tx2"/>
              </a:solidFill>
              <a:latin typeface="+mj-lt"/>
            </a:endParaRPr>
          </a:p>
          <a:p>
            <a:pPr marL="800100" lvl="1" indent="-342900">
              <a:buFont typeface="Arial" panose="020B0604020202020204" pitchFamily="34" charset="0"/>
              <a:buChar char="•"/>
            </a:pPr>
            <a:r>
              <a:rPr lang="en-US" sz="2000" b="1" dirty="0" smtClean="0">
                <a:solidFill>
                  <a:schemeClr val="tx2"/>
                </a:solidFill>
                <a:latin typeface="+mj-lt"/>
              </a:rPr>
              <a:t>Work-Study participants</a:t>
            </a:r>
          </a:p>
          <a:p>
            <a:endParaRPr lang="en-US" sz="2000" b="1" dirty="0">
              <a:solidFill>
                <a:schemeClr val="tx2"/>
              </a:solidFill>
              <a:latin typeface="+mj-lt"/>
            </a:endParaRPr>
          </a:p>
          <a:p>
            <a:pPr marL="1714500" lvl="3" indent="-342900">
              <a:buFont typeface="Arial" panose="020B0604020202020204" pitchFamily="34" charset="0"/>
              <a:buChar char="•"/>
            </a:pPr>
            <a:r>
              <a:rPr lang="en-US" sz="2000" b="1" dirty="0">
                <a:solidFill>
                  <a:schemeClr val="tx2"/>
                </a:solidFill>
                <a:latin typeface="+mj-lt"/>
              </a:rPr>
              <a:t>	</a:t>
            </a:r>
            <a:r>
              <a:rPr lang="en-US" sz="2000" b="1" dirty="0" smtClean="0">
                <a:solidFill>
                  <a:schemeClr val="tx2"/>
                </a:solidFill>
                <a:latin typeface="+mj-lt"/>
              </a:rPr>
              <a:t>Railroad Workers</a:t>
            </a:r>
          </a:p>
          <a:p>
            <a:r>
              <a:rPr lang="en-US" sz="2000" b="1" dirty="0" smtClean="0">
                <a:solidFill>
                  <a:schemeClr val="tx2"/>
                </a:solidFill>
                <a:latin typeface="+mj-lt"/>
              </a:rPr>
              <a:t>I		</a:t>
            </a:r>
          </a:p>
          <a:p>
            <a:pPr marL="1714500" lvl="3" indent="-342900">
              <a:buFont typeface="Arial" panose="020B0604020202020204" pitchFamily="34" charset="0"/>
              <a:buChar char="•"/>
            </a:pPr>
            <a:r>
              <a:rPr lang="en-US" sz="2000" b="1" dirty="0">
                <a:solidFill>
                  <a:schemeClr val="tx2"/>
                </a:solidFill>
                <a:latin typeface="+mj-lt"/>
              </a:rPr>
              <a:t>	</a:t>
            </a:r>
            <a:r>
              <a:rPr lang="en-US" sz="2000" b="1" dirty="0" smtClean="0">
                <a:solidFill>
                  <a:schemeClr val="tx2"/>
                </a:solidFill>
                <a:latin typeface="+mj-lt"/>
              </a:rPr>
              <a:t>Individuals employed by the individual’s</a:t>
            </a:r>
          </a:p>
          <a:p>
            <a:r>
              <a:rPr lang="en-US" sz="2000" b="1" dirty="0">
                <a:solidFill>
                  <a:schemeClr val="tx2"/>
                </a:solidFill>
                <a:latin typeface="+mj-lt"/>
              </a:rPr>
              <a:t>	</a:t>
            </a:r>
            <a:r>
              <a:rPr lang="en-US" sz="2000" b="1" dirty="0" smtClean="0">
                <a:solidFill>
                  <a:schemeClr val="tx2"/>
                </a:solidFill>
                <a:latin typeface="+mj-lt"/>
              </a:rPr>
              <a:t>	parent, spouse or child.</a:t>
            </a:r>
          </a:p>
          <a:p>
            <a:r>
              <a:rPr lang="en-US" sz="2000" dirty="0" smtClean="0">
                <a:solidFill>
                  <a:schemeClr val="tx2"/>
                </a:solidFill>
                <a:latin typeface="+mj-lt"/>
              </a:rPr>
              <a:t>	</a:t>
            </a:r>
          </a:p>
          <a:p>
            <a:r>
              <a:rPr lang="en-US" sz="2000" dirty="0">
                <a:solidFill>
                  <a:schemeClr val="tx2"/>
                </a:solidFill>
                <a:latin typeface="+mj-lt"/>
              </a:rPr>
              <a:t>	</a:t>
            </a:r>
            <a:r>
              <a:rPr lang="en-US" sz="2000" dirty="0" smtClean="0">
                <a:solidFill>
                  <a:schemeClr val="tx2"/>
                </a:solidFill>
                <a:latin typeface="+mj-lt"/>
              </a:rPr>
              <a:t>	</a:t>
            </a:r>
            <a:endParaRPr lang="en-US" sz="2000" dirty="0">
              <a:solidFill>
                <a:schemeClr val="tx2"/>
              </a:solidFill>
              <a:latin typeface="+mj-lt"/>
            </a:endParaRPr>
          </a:p>
        </p:txBody>
      </p:sp>
    </p:spTree>
    <p:extLst>
      <p:ext uri="{BB962C8B-B14F-4D97-AF65-F5344CB8AC3E}">
        <p14:creationId xmlns:p14="http://schemas.microsoft.com/office/powerpoint/2010/main" val="2866959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7772400" cy="1143000"/>
          </a:xfrm>
        </p:spPr>
        <p:txBody>
          <a:bodyPr/>
          <a:lstStyle/>
          <a:p>
            <a:r>
              <a:rPr lang="en-US" b="1" dirty="0" smtClean="0"/>
              <a:t>Qualifying Absences</a:t>
            </a:r>
            <a:endParaRPr lang="en-US" b="1" dirty="0"/>
          </a:p>
        </p:txBody>
      </p:sp>
      <p:sp>
        <p:nvSpPr>
          <p:cNvPr id="4" name="TextBox 3"/>
          <p:cNvSpPr txBox="1"/>
          <p:nvPr/>
        </p:nvSpPr>
        <p:spPr>
          <a:xfrm>
            <a:off x="457200" y="1371600"/>
            <a:ext cx="8305800" cy="4093428"/>
          </a:xfrm>
          <a:prstGeom prst="rect">
            <a:avLst/>
          </a:prstGeom>
          <a:noFill/>
        </p:spPr>
        <p:txBody>
          <a:bodyPr wrap="square" rtlCol="0">
            <a:spAutoFit/>
          </a:bodyPr>
          <a:lstStyle/>
          <a:p>
            <a:r>
              <a:rPr lang="en-US" sz="2000" b="1" dirty="0">
                <a:solidFill>
                  <a:schemeClr val="tx2"/>
                </a:solidFill>
                <a:latin typeface="+mj-lt"/>
              </a:rPr>
              <a:t>An employee may use Oregon Sick Leave for the diagnosis, care, or treatment of the employee or the employee’s family member’s mental or physical illness, injury, or health condition</a:t>
            </a:r>
            <a:r>
              <a:rPr lang="en-US" sz="2000" b="1" dirty="0" smtClean="0">
                <a:solidFill>
                  <a:schemeClr val="tx2"/>
                </a:solidFill>
                <a:latin typeface="+mj-lt"/>
              </a:rPr>
              <a:t>.</a:t>
            </a:r>
          </a:p>
          <a:p>
            <a:pPr marL="342900" indent="-342900">
              <a:buFont typeface="Arial" panose="020B0604020202020204" pitchFamily="34" charset="0"/>
              <a:buChar char="•"/>
            </a:pPr>
            <a:endParaRPr lang="en-US" sz="2000" b="1" dirty="0">
              <a:solidFill>
                <a:schemeClr val="tx2"/>
              </a:solidFill>
              <a:latin typeface="+mj-lt"/>
            </a:endParaRPr>
          </a:p>
          <a:p>
            <a:pPr marL="342900" indent="-342900">
              <a:buFont typeface="Arial" panose="020B0604020202020204" pitchFamily="34" charset="0"/>
              <a:buChar char="•"/>
            </a:pPr>
            <a:r>
              <a:rPr lang="en-US" sz="2000" b="1" dirty="0" smtClean="0">
                <a:solidFill>
                  <a:schemeClr val="tx2"/>
                </a:solidFill>
                <a:latin typeface="+mj-lt"/>
              </a:rPr>
              <a:t>Diagnosis, care or </a:t>
            </a:r>
            <a:r>
              <a:rPr lang="en-US" sz="2000" b="1" dirty="0">
                <a:solidFill>
                  <a:schemeClr val="tx2"/>
                </a:solidFill>
                <a:latin typeface="+mj-lt"/>
              </a:rPr>
              <a:t>t</a:t>
            </a:r>
            <a:r>
              <a:rPr lang="en-US" sz="2000" b="1" dirty="0" smtClean="0">
                <a:solidFill>
                  <a:schemeClr val="tx2"/>
                </a:solidFill>
                <a:latin typeface="+mj-lt"/>
              </a:rPr>
              <a:t>reatment, includes preventive (routine medical/dental visits)</a:t>
            </a:r>
          </a:p>
          <a:p>
            <a:pPr marL="342900" indent="-342900">
              <a:lnSpc>
                <a:spcPct val="150000"/>
              </a:lnSpc>
              <a:buFont typeface="Arial" panose="020B0604020202020204" pitchFamily="34" charset="0"/>
              <a:buChar char="•"/>
            </a:pPr>
            <a:r>
              <a:rPr lang="en-US" sz="2000" b="1" dirty="0" smtClean="0">
                <a:solidFill>
                  <a:schemeClr val="tx2"/>
                </a:solidFill>
                <a:latin typeface="+mj-lt"/>
              </a:rPr>
              <a:t>Family member’s diagnosis, care or treatment, includes preventive</a:t>
            </a:r>
          </a:p>
          <a:p>
            <a:pPr marL="342900" indent="-342900">
              <a:lnSpc>
                <a:spcPct val="150000"/>
              </a:lnSpc>
              <a:buFont typeface="Arial" panose="020B0604020202020204" pitchFamily="34" charset="0"/>
              <a:buChar char="•"/>
            </a:pPr>
            <a:r>
              <a:rPr lang="en-US" sz="2000" b="1" dirty="0" smtClean="0">
                <a:solidFill>
                  <a:schemeClr val="tx2"/>
                </a:solidFill>
                <a:latin typeface="+mj-lt"/>
              </a:rPr>
              <a:t>All OFLA covered absences</a:t>
            </a:r>
          </a:p>
          <a:p>
            <a:pPr marL="342900" indent="-342900">
              <a:lnSpc>
                <a:spcPct val="150000"/>
              </a:lnSpc>
              <a:buFont typeface="Arial" panose="020B0604020202020204" pitchFamily="34" charset="0"/>
              <a:buChar char="•"/>
            </a:pPr>
            <a:r>
              <a:rPr lang="en-US" sz="2000" b="1" dirty="0" smtClean="0">
                <a:solidFill>
                  <a:schemeClr val="tx2"/>
                </a:solidFill>
                <a:latin typeface="+mj-lt"/>
              </a:rPr>
              <a:t>Domestic violence, harassment, sexual assault or stalking</a:t>
            </a:r>
          </a:p>
          <a:p>
            <a:pPr marL="342900" indent="-342900">
              <a:lnSpc>
                <a:spcPct val="150000"/>
              </a:lnSpc>
              <a:buFont typeface="Arial" panose="020B0604020202020204" pitchFamily="34" charset="0"/>
              <a:buChar char="•"/>
            </a:pPr>
            <a:r>
              <a:rPr lang="en-US" sz="2000" b="1" dirty="0" smtClean="0">
                <a:solidFill>
                  <a:schemeClr val="tx2"/>
                </a:solidFill>
                <a:latin typeface="+mj-lt"/>
              </a:rPr>
              <a:t>Public health emergencies which closes </a:t>
            </a:r>
            <a:r>
              <a:rPr lang="en-US" sz="2000" b="1" dirty="0">
                <a:solidFill>
                  <a:schemeClr val="tx2"/>
                </a:solidFill>
                <a:latin typeface="+mj-lt"/>
              </a:rPr>
              <a:t>s</a:t>
            </a:r>
            <a:r>
              <a:rPr lang="en-US" sz="2000" b="1" dirty="0" smtClean="0">
                <a:solidFill>
                  <a:schemeClr val="tx2"/>
                </a:solidFill>
                <a:latin typeface="+mj-lt"/>
              </a:rPr>
              <a:t>chool, work or child care</a:t>
            </a:r>
          </a:p>
          <a:p>
            <a:r>
              <a:rPr lang="en-US" sz="2000" dirty="0" smtClean="0">
                <a:solidFill>
                  <a:schemeClr val="tx2"/>
                </a:solidFill>
                <a:latin typeface="+mj-lt"/>
              </a:rPr>
              <a:t> </a:t>
            </a:r>
            <a:endParaRPr lang="en-US" sz="2000" dirty="0">
              <a:solidFill>
                <a:schemeClr val="tx2"/>
              </a:solidFill>
              <a:latin typeface="+mj-lt"/>
            </a:endParaRPr>
          </a:p>
        </p:txBody>
      </p:sp>
    </p:spTree>
    <p:extLst>
      <p:ext uri="{BB962C8B-B14F-4D97-AF65-F5344CB8AC3E}">
        <p14:creationId xmlns:p14="http://schemas.microsoft.com/office/powerpoint/2010/main" val="3490951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292100" y="38100"/>
            <a:ext cx="8229600" cy="1143000"/>
          </a:xfrm>
        </p:spPr>
        <p:txBody>
          <a:bodyPr/>
          <a:lstStyle/>
          <a:p>
            <a:r>
              <a:rPr lang="en-US" b="1" dirty="0" smtClean="0"/>
              <a:t>Family Members</a:t>
            </a:r>
            <a:endParaRPr lang="en-US" b="1" dirty="0"/>
          </a:p>
        </p:txBody>
      </p:sp>
      <p:sp>
        <p:nvSpPr>
          <p:cNvPr id="8" name="TextBox 7"/>
          <p:cNvSpPr txBox="1"/>
          <p:nvPr/>
        </p:nvSpPr>
        <p:spPr>
          <a:xfrm>
            <a:off x="304800" y="1295400"/>
            <a:ext cx="9067800" cy="4862870"/>
          </a:xfrm>
          <a:prstGeom prst="rect">
            <a:avLst/>
          </a:prstGeom>
          <a:noFill/>
        </p:spPr>
        <p:txBody>
          <a:bodyPr wrap="square" rtlCol="0">
            <a:spAutoFit/>
          </a:bodyPr>
          <a:lstStyle/>
          <a:p>
            <a:r>
              <a:rPr lang="en-US" sz="2000" dirty="0">
                <a:solidFill>
                  <a:schemeClr val="tx2"/>
                </a:solidFill>
                <a:latin typeface="+mj-lt"/>
              </a:rPr>
              <a:t>“</a:t>
            </a:r>
            <a:r>
              <a:rPr lang="en-US" sz="2000" b="1" dirty="0">
                <a:solidFill>
                  <a:schemeClr val="tx2"/>
                </a:solidFill>
                <a:latin typeface="+mj-lt"/>
              </a:rPr>
              <a:t>Family Member</a:t>
            </a:r>
            <a:r>
              <a:rPr lang="en-US" sz="2000" dirty="0">
                <a:solidFill>
                  <a:schemeClr val="tx2"/>
                </a:solidFill>
                <a:latin typeface="+mj-lt"/>
              </a:rPr>
              <a:t>” </a:t>
            </a:r>
            <a:r>
              <a:rPr lang="en-US" sz="2000" dirty="0" smtClean="0">
                <a:solidFill>
                  <a:schemeClr val="tx2"/>
                </a:solidFill>
                <a:latin typeface="+mj-lt"/>
              </a:rPr>
              <a:t>with Oregon Sick Time is the same as Oregon </a:t>
            </a:r>
          </a:p>
          <a:p>
            <a:pPr>
              <a:spcAft>
                <a:spcPts val="600"/>
              </a:spcAft>
            </a:pPr>
            <a:r>
              <a:rPr lang="en-US" sz="2000" dirty="0" smtClean="0">
                <a:solidFill>
                  <a:schemeClr val="tx2"/>
                </a:solidFill>
                <a:latin typeface="+mj-lt"/>
              </a:rPr>
              <a:t>Family Leave Act</a:t>
            </a:r>
          </a:p>
          <a:p>
            <a:pPr lvl="2" indent="-457200">
              <a:spcBef>
                <a:spcPts val="600"/>
              </a:spcBef>
              <a:buFont typeface="Arial" panose="020B0604020202020204" pitchFamily="34" charset="0"/>
              <a:buChar char="•"/>
              <a:tabLst>
                <a:tab pos="4572000" algn="l"/>
                <a:tab pos="5029200" algn="l"/>
              </a:tabLst>
            </a:pPr>
            <a:r>
              <a:rPr lang="en-US" sz="2000" b="1" dirty="0">
                <a:solidFill>
                  <a:schemeClr val="tx2"/>
                </a:solidFill>
                <a:latin typeface="+mj-lt"/>
              </a:rPr>
              <a:t>Spouse	●	Grandparent</a:t>
            </a:r>
          </a:p>
          <a:p>
            <a:pPr marL="914400" lvl="1" indent="-457200">
              <a:buFont typeface="Arial" panose="020B0604020202020204" pitchFamily="34" charset="0"/>
              <a:buChar char="•"/>
              <a:tabLst>
                <a:tab pos="4572000" algn="l"/>
                <a:tab pos="5029200" algn="l"/>
              </a:tabLst>
            </a:pPr>
            <a:r>
              <a:rPr lang="en-US" sz="2000" b="1" dirty="0">
                <a:solidFill>
                  <a:schemeClr val="tx2"/>
                </a:solidFill>
                <a:latin typeface="+mj-lt"/>
              </a:rPr>
              <a:t>Same-gender domestic partner	</a:t>
            </a:r>
            <a:r>
              <a:rPr lang="en-US" sz="2000" b="1" dirty="0" smtClean="0">
                <a:solidFill>
                  <a:schemeClr val="tx2"/>
                </a:solidFill>
                <a:latin typeface="+mj-lt"/>
              </a:rPr>
              <a:t>●	Grandchild</a:t>
            </a:r>
            <a:endParaRPr lang="en-US" sz="2000" b="1" dirty="0">
              <a:solidFill>
                <a:schemeClr val="tx2"/>
              </a:solidFill>
              <a:latin typeface="+mj-lt"/>
            </a:endParaRPr>
          </a:p>
          <a:p>
            <a:pPr marL="914400" lvl="1" indent="-457200">
              <a:buFont typeface="Arial" panose="020B0604020202020204" pitchFamily="34" charset="0"/>
              <a:buChar char="•"/>
              <a:tabLst>
                <a:tab pos="4572000" algn="l"/>
                <a:tab pos="5029200" algn="l"/>
              </a:tabLst>
            </a:pPr>
            <a:r>
              <a:rPr lang="en-US" sz="2000" b="1" dirty="0" smtClean="0">
                <a:solidFill>
                  <a:schemeClr val="tx2"/>
                </a:solidFill>
                <a:latin typeface="+mj-lt"/>
              </a:rPr>
              <a:t>Custodial </a:t>
            </a:r>
            <a:r>
              <a:rPr lang="en-US" sz="2000" b="1" dirty="0">
                <a:solidFill>
                  <a:schemeClr val="tx2"/>
                </a:solidFill>
                <a:latin typeface="+mj-lt"/>
              </a:rPr>
              <a:t>parent	</a:t>
            </a:r>
            <a:r>
              <a:rPr lang="en-US" sz="2000" b="1" dirty="0" smtClean="0">
                <a:solidFill>
                  <a:schemeClr val="tx2"/>
                </a:solidFill>
                <a:latin typeface="+mj-lt"/>
              </a:rPr>
              <a:t>●	In </a:t>
            </a:r>
            <a:r>
              <a:rPr lang="en-US" sz="2000" b="1" dirty="0">
                <a:solidFill>
                  <a:schemeClr val="tx2"/>
                </a:solidFill>
                <a:latin typeface="+mj-lt"/>
              </a:rPr>
              <a:t>loco parentis</a:t>
            </a:r>
          </a:p>
          <a:p>
            <a:pPr marL="914400" lvl="1" indent="-457200">
              <a:buFont typeface="Arial" panose="020B0604020202020204" pitchFamily="34" charset="0"/>
              <a:buChar char="•"/>
              <a:tabLst>
                <a:tab pos="4572000" algn="l"/>
                <a:tab pos="5029200" algn="l"/>
              </a:tabLst>
            </a:pPr>
            <a:r>
              <a:rPr lang="en-US" sz="2000" b="1" dirty="0" smtClean="0">
                <a:solidFill>
                  <a:schemeClr val="tx2"/>
                </a:solidFill>
                <a:latin typeface="+mj-lt"/>
              </a:rPr>
              <a:t>Non-custodial </a:t>
            </a:r>
            <a:r>
              <a:rPr lang="en-US" sz="2000" b="1" dirty="0">
                <a:solidFill>
                  <a:schemeClr val="tx2"/>
                </a:solidFill>
                <a:latin typeface="+mj-lt"/>
              </a:rPr>
              <a:t>parent	</a:t>
            </a:r>
            <a:r>
              <a:rPr lang="en-US" sz="2000" b="1" dirty="0" smtClean="0">
                <a:solidFill>
                  <a:schemeClr val="tx2"/>
                </a:solidFill>
                <a:latin typeface="+mj-lt"/>
              </a:rPr>
              <a:t>●	Biological </a:t>
            </a:r>
            <a:r>
              <a:rPr lang="en-US" sz="2000" b="1" dirty="0">
                <a:solidFill>
                  <a:schemeClr val="tx2"/>
                </a:solidFill>
                <a:latin typeface="+mj-lt"/>
              </a:rPr>
              <a:t>child</a:t>
            </a:r>
          </a:p>
          <a:p>
            <a:pPr marL="914400" lvl="1" indent="-457200">
              <a:buFont typeface="Arial" panose="020B0604020202020204" pitchFamily="34" charset="0"/>
              <a:buChar char="•"/>
              <a:tabLst>
                <a:tab pos="4572000" algn="l"/>
                <a:tab pos="5029200" algn="l"/>
              </a:tabLst>
            </a:pPr>
            <a:r>
              <a:rPr lang="en-US" sz="2000" b="1" dirty="0" smtClean="0">
                <a:solidFill>
                  <a:schemeClr val="tx2"/>
                </a:solidFill>
                <a:latin typeface="+mj-lt"/>
              </a:rPr>
              <a:t>Adoptive </a:t>
            </a:r>
            <a:r>
              <a:rPr lang="en-US" sz="2000" b="1" dirty="0">
                <a:solidFill>
                  <a:schemeClr val="tx2"/>
                </a:solidFill>
                <a:latin typeface="+mj-lt"/>
              </a:rPr>
              <a:t>parent	</a:t>
            </a:r>
            <a:r>
              <a:rPr lang="en-US" sz="2000" b="1" dirty="0" smtClean="0">
                <a:solidFill>
                  <a:schemeClr val="tx2"/>
                </a:solidFill>
                <a:latin typeface="+mj-lt"/>
              </a:rPr>
              <a:t>●	Adopted </a:t>
            </a:r>
            <a:r>
              <a:rPr lang="en-US" sz="2000" b="1" dirty="0">
                <a:solidFill>
                  <a:schemeClr val="tx2"/>
                </a:solidFill>
                <a:latin typeface="+mj-lt"/>
              </a:rPr>
              <a:t>child</a:t>
            </a:r>
          </a:p>
          <a:p>
            <a:pPr marL="914400" lvl="1" indent="-457200">
              <a:buFont typeface="Arial" panose="020B0604020202020204" pitchFamily="34" charset="0"/>
              <a:buChar char="•"/>
              <a:tabLst>
                <a:tab pos="4572000" algn="l"/>
                <a:tab pos="5029200" algn="l"/>
              </a:tabLst>
            </a:pPr>
            <a:r>
              <a:rPr lang="en-US" sz="2000" b="1" dirty="0" smtClean="0">
                <a:solidFill>
                  <a:schemeClr val="tx2"/>
                </a:solidFill>
                <a:latin typeface="+mj-lt"/>
              </a:rPr>
              <a:t>Foster </a:t>
            </a:r>
            <a:r>
              <a:rPr lang="en-US" sz="2000" b="1" dirty="0">
                <a:solidFill>
                  <a:schemeClr val="tx2"/>
                </a:solidFill>
                <a:latin typeface="+mj-lt"/>
              </a:rPr>
              <a:t>parent	</a:t>
            </a:r>
            <a:r>
              <a:rPr lang="en-US" sz="2000" b="1" dirty="0" smtClean="0">
                <a:solidFill>
                  <a:schemeClr val="tx2"/>
                </a:solidFill>
                <a:latin typeface="+mj-lt"/>
              </a:rPr>
              <a:t>●	Foster </a:t>
            </a:r>
            <a:r>
              <a:rPr lang="en-US" sz="2000" b="1" dirty="0">
                <a:solidFill>
                  <a:schemeClr val="tx2"/>
                </a:solidFill>
                <a:latin typeface="+mj-lt"/>
              </a:rPr>
              <a:t>child</a:t>
            </a:r>
          </a:p>
          <a:p>
            <a:pPr marL="914400" lvl="1" indent="-457200">
              <a:buFont typeface="Arial" panose="020B0604020202020204" pitchFamily="34" charset="0"/>
              <a:buChar char="•"/>
              <a:tabLst>
                <a:tab pos="4572000" algn="l"/>
                <a:tab pos="5029200" algn="l"/>
              </a:tabLst>
            </a:pPr>
            <a:r>
              <a:rPr lang="en-US" sz="2000" b="1" dirty="0" smtClean="0">
                <a:solidFill>
                  <a:schemeClr val="tx2"/>
                </a:solidFill>
                <a:latin typeface="+mj-lt"/>
              </a:rPr>
              <a:t>Biological </a:t>
            </a:r>
            <a:r>
              <a:rPr lang="en-US" sz="2000" b="1" dirty="0">
                <a:solidFill>
                  <a:schemeClr val="tx2"/>
                </a:solidFill>
                <a:latin typeface="+mj-lt"/>
              </a:rPr>
              <a:t>parent	</a:t>
            </a:r>
            <a:r>
              <a:rPr lang="en-US" sz="2000" b="1" dirty="0" smtClean="0">
                <a:solidFill>
                  <a:schemeClr val="tx2"/>
                </a:solidFill>
                <a:latin typeface="+mj-lt"/>
              </a:rPr>
              <a:t>●     </a:t>
            </a:r>
            <a:r>
              <a:rPr lang="en-US" sz="2000" b="1" dirty="0">
                <a:solidFill>
                  <a:schemeClr val="tx2"/>
                </a:solidFill>
                <a:latin typeface="+mj-lt"/>
              </a:rPr>
              <a:t>Stepchild</a:t>
            </a:r>
          </a:p>
          <a:p>
            <a:pPr marL="914400" lvl="1" indent="-457200">
              <a:buFont typeface="Arial" panose="020B0604020202020204" pitchFamily="34" charset="0"/>
              <a:buChar char="•"/>
              <a:tabLst>
                <a:tab pos="4572000" algn="l"/>
                <a:tab pos="5029200" algn="l"/>
              </a:tabLst>
            </a:pPr>
            <a:r>
              <a:rPr lang="en-US" sz="2000" b="1" dirty="0" smtClean="0">
                <a:solidFill>
                  <a:schemeClr val="tx2"/>
                </a:solidFill>
                <a:latin typeface="+mj-lt"/>
              </a:rPr>
              <a:t>Stepparent</a:t>
            </a:r>
            <a:r>
              <a:rPr lang="en-US" sz="2000" b="1" dirty="0">
                <a:solidFill>
                  <a:schemeClr val="tx2"/>
                </a:solidFill>
                <a:latin typeface="+mj-lt"/>
              </a:rPr>
              <a:t>	</a:t>
            </a:r>
            <a:r>
              <a:rPr lang="en-US" sz="2000" b="1" dirty="0" smtClean="0">
                <a:solidFill>
                  <a:schemeClr val="tx2"/>
                </a:solidFill>
                <a:latin typeface="+mj-lt"/>
              </a:rPr>
              <a:t>●     </a:t>
            </a:r>
            <a:r>
              <a:rPr lang="en-US" sz="2000" b="1" dirty="0">
                <a:solidFill>
                  <a:schemeClr val="tx2"/>
                </a:solidFill>
                <a:latin typeface="+mj-lt"/>
              </a:rPr>
              <a:t>Child of same gender</a:t>
            </a:r>
          </a:p>
          <a:p>
            <a:pPr marL="800100" lvl="1" indent="-342900">
              <a:buFont typeface="Arial" panose="020B0604020202020204" pitchFamily="34" charset="0"/>
              <a:buChar char="•"/>
              <a:tabLst>
                <a:tab pos="5257800" algn="l"/>
              </a:tabLst>
            </a:pPr>
            <a:r>
              <a:rPr lang="en-US" sz="2000" b="1" dirty="0">
                <a:solidFill>
                  <a:schemeClr val="tx2"/>
                </a:solidFill>
                <a:latin typeface="+mj-lt"/>
              </a:rPr>
              <a:t>  Parent in </a:t>
            </a:r>
            <a:r>
              <a:rPr lang="en-US" sz="2000" b="1" dirty="0" smtClean="0">
                <a:solidFill>
                  <a:schemeClr val="tx2"/>
                </a:solidFill>
                <a:latin typeface="+mj-lt"/>
              </a:rPr>
              <a:t>law	domestic </a:t>
            </a:r>
            <a:r>
              <a:rPr lang="en-US" sz="2000" b="1" dirty="0">
                <a:solidFill>
                  <a:schemeClr val="tx2"/>
                </a:solidFill>
                <a:latin typeface="+mj-lt"/>
              </a:rPr>
              <a:t>partner</a:t>
            </a:r>
          </a:p>
          <a:p>
            <a:pPr marL="1257300" lvl="2" indent="-342900">
              <a:buFont typeface="Arial" panose="020B0604020202020204" pitchFamily="34" charset="0"/>
              <a:buChar char="•"/>
            </a:pPr>
            <a:r>
              <a:rPr lang="en-US" sz="2000" b="1" dirty="0" smtClean="0">
                <a:solidFill>
                  <a:schemeClr val="tx2"/>
                </a:solidFill>
                <a:latin typeface="+mj-lt"/>
              </a:rPr>
              <a:t>Parent of employee’s same-gender</a:t>
            </a:r>
          </a:p>
          <a:p>
            <a:pPr marL="342900" indent="-342900">
              <a:buFont typeface="Arial" panose="020B0604020202020204" pitchFamily="34" charset="0"/>
              <a:buChar char="•"/>
            </a:pPr>
            <a:r>
              <a:rPr lang="en-US" sz="2000" b="1" dirty="0">
                <a:solidFill>
                  <a:schemeClr val="tx2"/>
                </a:solidFill>
                <a:latin typeface="+mj-lt"/>
              </a:rPr>
              <a:t> </a:t>
            </a:r>
            <a:r>
              <a:rPr lang="en-US" sz="2000" b="1" dirty="0" smtClean="0">
                <a:solidFill>
                  <a:schemeClr val="tx2"/>
                </a:solidFill>
                <a:latin typeface="+mj-lt"/>
              </a:rPr>
              <a:t>	           domestic partner </a:t>
            </a:r>
          </a:p>
          <a:p>
            <a:endParaRPr lang="en-US" sz="2000" dirty="0" smtClean="0">
              <a:solidFill>
                <a:schemeClr val="tx2"/>
              </a:solidFill>
              <a:latin typeface="+mj-lt"/>
            </a:endParaRPr>
          </a:p>
          <a:p>
            <a:endParaRPr lang="en-US" sz="2000" dirty="0" smtClean="0">
              <a:solidFill>
                <a:schemeClr val="tx2"/>
              </a:solidFill>
              <a:latin typeface="+mj-lt"/>
            </a:endParaRPr>
          </a:p>
        </p:txBody>
      </p:sp>
    </p:spTree>
    <p:extLst>
      <p:ext uri="{BB962C8B-B14F-4D97-AF65-F5344CB8AC3E}">
        <p14:creationId xmlns:p14="http://schemas.microsoft.com/office/powerpoint/2010/main" val="186941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3191</TotalTime>
  <Words>1069</Words>
  <Application>Microsoft Office PowerPoint</Application>
  <PresentationFormat>On-screen Show (4:3)</PresentationFormat>
  <Paragraphs>210</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Oregon Sick Time Law</vt:lpstr>
      <vt:lpstr>Trends in implementation of working conditions laws in Oregon</vt:lpstr>
      <vt:lpstr>Paid v. Unpaid Sick Time</vt:lpstr>
      <vt:lpstr>PowerPoint Presentation</vt:lpstr>
      <vt:lpstr>Requirements of Oregon’s Sick Time Law: Accrual</vt:lpstr>
      <vt:lpstr>PowerPoint Presentation</vt:lpstr>
      <vt:lpstr>“Employee” – Exceptions </vt:lpstr>
      <vt:lpstr>Qualifying Absences</vt:lpstr>
      <vt:lpstr>Family Members</vt:lpstr>
      <vt:lpstr>Family members who are NOT covered:</vt:lpstr>
      <vt:lpstr>Accrual and Carryover Caps</vt:lpstr>
      <vt:lpstr>Intersection with other Leave Laws</vt:lpstr>
      <vt:lpstr>CBA Exemption*</vt:lpstr>
      <vt:lpstr>Employee Notice</vt:lpstr>
      <vt:lpstr>Documentation</vt:lpstr>
      <vt:lpstr>Documentation</vt:lpstr>
      <vt:lpstr>Required Quarterly Employer Notice to Employees</vt:lpstr>
      <vt:lpstr>Employer Notice to Employees</vt:lpstr>
      <vt:lpstr>Unlawful Practices:</vt:lpstr>
      <vt:lpstr>Safe Harbor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Boli</dc:creator>
  <cp:lastModifiedBy>CCLD</cp:lastModifiedBy>
  <cp:revision>174</cp:revision>
  <cp:lastPrinted>2016-07-14T21:29:51Z</cp:lastPrinted>
  <dcterms:created xsi:type="dcterms:W3CDTF">2015-07-29T20:52:55Z</dcterms:created>
  <dcterms:modified xsi:type="dcterms:W3CDTF">2016-08-02T13:59:05Z</dcterms:modified>
</cp:coreProperties>
</file>